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67" r:id="rId3"/>
    <p:sldId id="278" r:id="rId4"/>
    <p:sldId id="281" r:id="rId5"/>
    <p:sldId id="308" r:id="rId6"/>
    <p:sldId id="306" r:id="rId7"/>
    <p:sldId id="325" r:id="rId8"/>
    <p:sldId id="321" r:id="rId9"/>
    <p:sldId id="280" r:id="rId10"/>
    <p:sldId id="282" r:id="rId11"/>
    <p:sldId id="312" r:id="rId12"/>
    <p:sldId id="315" r:id="rId13"/>
    <p:sldId id="316" r:id="rId14"/>
    <p:sldId id="317" r:id="rId15"/>
    <p:sldId id="288" r:id="rId16"/>
    <p:sldId id="326" r:id="rId17"/>
    <p:sldId id="304" r:id="rId18"/>
    <p:sldId id="305" r:id="rId19"/>
    <p:sldId id="289" r:id="rId20"/>
    <p:sldId id="294" r:id="rId21"/>
    <p:sldId id="290" r:id="rId22"/>
    <p:sldId id="291" r:id="rId23"/>
    <p:sldId id="292" r:id="rId24"/>
    <p:sldId id="322" r:id="rId25"/>
    <p:sldId id="293" r:id="rId26"/>
    <p:sldId id="302" r:id="rId27"/>
    <p:sldId id="274" r:id="rId28"/>
    <p:sldId id="295" r:id="rId29"/>
    <p:sldId id="324" r:id="rId30"/>
    <p:sldId id="272" r:id="rId31"/>
    <p:sldId id="318" r:id="rId32"/>
    <p:sldId id="276" r:id="rId33"/>
    <p:sldId id="323" r:id="rId34"/>
    <p:sldId id="303" r:id="rId35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453B"/>
    <a:srgbClr val="0000FF"/>
    <a:srgbClr val="339933"/>
    <a:srgbClr val="006600"/>
    <a:srgbClr val="0C533A"/>
    <a:srgbClr val="064339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64" autoAdjust="0"/>
    <p:restoredTop sz="94675" autoAdjust="0"/>
  </p:normalViewPr>
  <p:slideViewPr>
    <p:cSldViewPr snapToGrid="0" snapToObjects="1">
      <p:cViewPr varScale="1">
        <p:scale>
          <a:sx n="98" d="100"/>
          <a:sy n="98" d="100"/>
        </p:scale>
        <p:origin x="102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1" d="100"/>
          <a:sy n="81" d="100"/>
        </p:scale>
        <p:origin x="31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27" cy="46657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172" y="0"/>
            <a:ext cx="3037627" cy="46657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6F79DFAB-4C6E-4365-A40C-FD862D603676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22"/>
            <a:ext cx="3037627" cy="46657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172" y="8829822"/>
            <a:ext cx="3037627" cy="46657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7F62F603-B3A9-4B3A-A6FF-5D0DBBDAE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131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627" cy="46498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 eaLnBrk="1" hangingPunct="1">
              <a:defRPr sz="1200">
                <a:latin typeface="Arial" charset="0"/>
                <a:ea typeface="ＭＳ Ｐゴシック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72" y="1"/>
            <a:ext cx="3037627" cy="46498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 eaLnBrk="1" hangingPunct="1">
              <a:defRPr sz="1200">
                <a:latin typeface="Arial" charset="0"/>
                <a:ea typeface="ＭＳ Ｐゴシック" pitchFamily="49" charset="-128"/>
              </a:defRPr>
            </a:lvl1pPr>
          </a:lstStyle>
          <a:p>
            <a:pPr>
              <a:defRPr/>
            </a:pPr>
            <a:fld id="{C2DDC723-F3B7-43AA-AC23-3CD8891C1011}" type="datetimeFigureOut">
              <a:rPr lang="en-US"/>
              <a:pPr>
                <a:defRPr/>
              </a:pPr>
              <a:t>10/10/2018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61" y="4416510"/>
            <a:ext cx="5607679" cy="4183220"/>
          </a:xfrm>
          <a:prstGeom prst="rect">
            <a:avLst/>
          </a:prstGeom>
        </p:spPr>
        <p:txBody>
          <a:bodyPr vert="horz" lIns="93176" tIns="46588" rIns="93176" bIns="4658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823"/>
            <a:ext cx="3037627" cy="46498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 eaLnBrk="1" hangingPunct="1">
              <a:defRPr sz="1200">
                <a:latin typeface="Arial" charset="0"/>
                <a:ea typeface="ＭＳ Ｐゴシック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72" y="8829823"/>
            <a:ext cx="3037627" cy="464980"/>
          </a:xfrm>
          <a:prstGeom prst="rect">
            <a:avLst/>
          </a:prstGeom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pitchFamily="49" charset="-128"/>
              </a:defRPr>
            </a:lvl1pPr>
          </a:lstStyle>
          <a:p>
            <a:pPr>
              <a:defRPr/>
            </a:pPr>
            <a:fld id="{4AFD17C7-3971-48AA-98FE-29D5E01B71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4937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Marcy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6445" indent="-29106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252" indent="-231891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29634" indent="-231891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5014" indent="-231891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55598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16181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76764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37347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BE0251E-AF6F-480B-809C-34A3078ADC71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9351501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Lori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445" indent="-2910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252" indent="-23189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9634" indent="-23189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014" indent="-23189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5598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6181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6764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7347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8F2ECB-A143-4B5C-82A9-59DCB481218E}" type="slidenum"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65492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361" y="4414833"/>
            <a:ext cx="5607679" cy="41832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Lori</a:t>
            </a:r>
            <a:r>
              <a:rPr lang="en-US" altLang="en-US" baseline="0" dirty="0" smtClean="0"/>
              <a:t> (with Marcy running demo)</a:t>
            </a:r>
            <a:endParaRPr lang="en-US" alt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445" indent="-2910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252" indent="-23189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9634" indent="-23189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014" indent="-23189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5598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6181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6764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7347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1CEDFF-2D30-4CA2-9A4A-9863872323D3}" type="slidenum"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11</a:t>
            </a:fld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65795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361" y="4414833"/>
            <a:ext cx="5607679" cy="41832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Lori</a:t>
            </a:r>
            <a:r>
              <a:rPr lang="en-US" altLang="en-US" baseline="0" dirty="0" smtClean="0"/>
              <a:t> (with Marcy running demo)</a:t>
            </a:r>
            <a:endParaRPr lang="en-US" alt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445" indent="-2910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252" indent="-23189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9634" indent="-23189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014" indent="-23189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5598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6181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6764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7347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1CEDFF-2D30-4CA2-9A4A-9863872323D3}" type="slidenum"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67608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361" y="4414833"/>
            <a:ext cx="5607679" cy="41832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Lori</a:t>
            </a:r>
            <a:r>
              <a:rPr lang="en-US" altLang="en-US" baseline="0" dirty="0" smtClean="0"/>
              <a:t> (with Marcy running demo)</a:t>
            </a:r>
            <a:endParaRPr lang="en-US" alt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445" indent="-2910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252" indent="-23189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9634" indent="-23189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014" indent="-23189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5598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6181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6764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7347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1CEDFF-2D30-4CA2-9A4A-9863872323D3}" type="slidenum"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13</a:t>
            </a:fld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0609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361" y="4414833"/>
            <a:ext cx="5607679" cy="41832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Lori</a:t>
            </a:r>
            <a:r>
              <a:rPr lang="en-US" altLang="en-US" baseline="0" dirty="0" smtClean="0"/>
              <a:t> (with Marcy running demo)</a:t>
            </a:r>
            <a:endParaRPr lang="en-US" alt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445" indent="-2910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252" indent="-23189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9634" indent="-23189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014" indent="-23189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5598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6181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6764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7347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1CEDFF-2D30-4CA2-9A4A-9863872323D3}" type="slidenum"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69092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361" y="4414833"/>
            <a:ext cx="5607679" cy="41832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Lori</a:t>
            </a:r>
            <a:r>
              <a:rPr lang="en-US" altLang="en-US" baseline="0" dirty="0" smtClean="0"/>
              <a:t> (with Marcy running demo)</a:t>
            </a:r>
            <a:endParaRPr lang="en-US" alt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445" indent="-2910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252" indent="-23189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9634" indent="-23189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014" indent="-23189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5598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6181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6764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7347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1CEDFF-2D30-4CA2-9A4A-9863872323D3}" type="slidenum"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15</a:t>
            </a:fld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83696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361" y="4414833"/>
            <a:ext cx="5607679" cy="41832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Lori</a:t>
            </a:r>
            <a:r>
              <a:rPr lang="en-US" altLang="en-US" baseline="0" dirty="0" smtClean="0"/>
              <a:t> (with Marcy running demo)</a:t>
            </a:r>
            <a:endParaRPr lang="en-US" alt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445" indent="-2910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252" indent="-23189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9634" indent="-23189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014" indent="-23189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5598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6181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6764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7347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1CEDFF-2D30-4CA2-9A4A-9863872323D3}" type="slidenum"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16</a:t>
            </a:fld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23646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8448" indent="-28786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51458" indent="-230292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12041" indent="-230292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72625" indent="-230292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33208" indent="-230292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93791" indent="-230292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54375" indent="-230292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14958" indent="-230292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50F5B4F-44CC-40A6-A8AF-22E8AF8B46D9}" type="slidenum">
              <a:rPr lang="en-US" altLang="en-US" sz="1200"/>
              <a:pPr/>
              <a:t>17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5029678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8448" indent="-28786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51458" indent="-230292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12041" indent="-230292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72625" indent="-230292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33208" indent="-230292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93791" indent="-230292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54375" indent="-230292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14958" indent="-230292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FB3625F-D96B-4AC8-9364-2B0AAEA03334}" type="slidenum">
              <a:rPr lang="en-US" altLang="en-US" sz="1200"/>
              <a:pPr/>
              <a:t>18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9543783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Lori</a:t>
            </a:r>
            <a:r>
              <a:rPr lang="en-US" altLang="en-US" baseline="0" dirty="0" smtClean="0"/>
              <a:t> (with Marcy running demo)</a:t>
            </a:r>
            <a:endParaRPr lang="en-US" alt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445" indent="-2910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252" indent="-23189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9634" indent="-23189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014" indent="-23189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5598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6181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6764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7347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16D5B02-B55F-4394-AF00-EB4560A2F1D9}" type="slidenum"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6578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Marcy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445" indent="-2910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252" indent="-23189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9634" indent="-23189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014" indent="-23189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5598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6181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6764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7347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6AD729-012F-4649-AC59-F1B078FBE1C4}" type="slidenum"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564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Lori</a:t>
            </a:r>
            <a:r>
              <a:rPr lang="en-US" altLang="en-US" baseline="0" dirty="0" smtClean="0"/>
              <a:t> (with Marcy running demo)</a:t>
            </a:r>
            <a:endParaRPr lang="en-US" altLang="en-U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6445" indent="-29106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252" indent="-231891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29634" indent="-231891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5014" indent="-231891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55598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16181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76764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37347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90A109A-A6E8-4005-B1F4-5DF19266DD83}" type="slidenum">
              <a:rPr lang="en-US" altLang="en-US" sz="1200"/>
              <a:pPr/>
              <a:t>20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5038698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Lori</a:t>
            </a:r>
            <a:r>
              <a:rPr lang="en-US" altLang="en-US" baseline="0" dirty="0" smtClean="0"/>
              <a:t> (with Marcy running demo)</a:t>
            </a:r>
            <a:endParaRPr lang="en-US" alt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445" indent="-2910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252" indent="-23189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9634" indent="-23189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014" indent="-23189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5598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6181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6764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7347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520D04-3B20-41E2-935E-6D1E78CDD21D}" type="slidenum"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94754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Lori</a:t>
            </a:r>
            <a:r>
              <a:rPr lang="en-US" altLang="en-US" baseline="0" dirty="0" smtClean="0"/>
              <a:t> (with Marcy running demo)</a:t>
            </a:r>
            <a:endParaRPr lang="en-US" altLang="en-US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6445" indent="-29106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252" indent="-231891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29634" indent="-231891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5014" indent="-231891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55598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16181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76764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37347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E315B6C-C33A-42B7-8C65-1942473B2782}" type="slidenum">
              <a:rPr lang="en-US" altLang="en-US" sz="1200"/>
              <a:pPr/>
              <a:t>22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0930632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Lori</a:t>
            </a:r>
            <a:r>
              <a:rPr lang="en-US" altLang="en-US" baseline="0" dirty="0" smtClean="0"/>
              <a:t> (with Marcy running demo)</a:t>
            </a:r>
            <a:endParaRPr lang="en-US" alt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6445" indent="-29106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252" indent="-231891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29634" indent="-231891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5014" indent="-231891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55598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16181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76764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37347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015241B-274A-4DDB-B26E-5E449119036B}" type="slidenum">
              <a:rPr lang="en-US" altLang="en-US" sz="1200"/>
              <a:pPr/>
              <a:t>23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2011966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Lori</a:t>
            </a:r>
            <a:r>
              <a:rPr lang="en-US" altLang="en-US" baseline="0" dirty="0" smtClean="0"/>
              <a:t> (with Marcy running demo)</a:t>
            </a:r>
            <a:endParaRPr lang="en-US" alt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6445" indent="-29106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252" indent="-231891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29634" indent="-231891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5014" indent="-231891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55598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16181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76764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37347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015241B-274A-4DDB-B26E-5E449119036B}" type="slidenum">
              <a:rPr lang="en-US" altLang="en-US" sz="1200"/>
              <a:pPr/>
              <a:t>24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6284096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Lori</a:t>
            </a:r>
            <a:r>
              <a:rPr lang="en-US" altLang="en-US" baseline="0" dirty="0" smtClean="0"/>
              <a:t> (with Marcy running demo)</a:t>
            </a:r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6445" indent="-29106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252" indent="-231891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29634" indent="-231891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5014" indent="-231891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55598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16181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76764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37347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C7AD426-B0E5-47FF-893C-20A672A8FF3D}" type="slidenum">
              <a:rPr lang="en-US" altLang="en-US" sz="1200"/>
              <a:pPr/>
              <a:t>25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976772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8448" indent="-28786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51458" indent="-230292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12041" indent="-230292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72625" indent="-230292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33208" indent="-230292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93791" indent="-230292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54375" indent="-230292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14958" indent="-230292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4CAEBB1-CE1D-456A-AA0F-DF22512DEEA7}" type="slidenum">
              <a:rPr lang="en-US" altLang="en-US" sz="1200"/>
              <a:pPr/>
              <a:t>26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4035789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Marcy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6445" indent="-29106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252" indent="-231891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29634" indent="-231891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5014" indent="-231891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55598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16181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76764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37347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80E15D2-44EB-4F9B-86F5-8F8BB9436665}" type="slidenum">
              <a:rPr lang="en-US" altLang="en-US" sz="1200"/>
              <a:pPr/>
              <a:t>27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28747679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Marcy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8448" indent="-28786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51458" indent="-230292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12041" indent="-230292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72625" indent="-230292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33208" indent="-230292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93791" indent="-230292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54375" indent="-230292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14958" indent="-230292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A3708AF-9A22-4700-A99B-44E612CA35F1}" type="slidenum">
              <a:rPr lang="en-US" altLang="en-US" sz="1200"/>
              <a:pPr/>
              <a:t>28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5282276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Marcy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8448" indent="-28786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51458" indent="-230292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12041" indent="-230292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72625" indent="-230292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33208" indent="-230292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93791" indent="-230292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54375" indent="-230292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14958" indent="-230292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A3708AF-9A22-4700-A99B-44E612CA35F1}" type="slidenum">
              <a:rPr lang="en-US" altLang="en-US" sz="1200"/>
              <a:pPr/>
              <a:t>29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268319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Marcy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445" indent="-2910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252" indent="-23189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9634" indent="-23189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014" indent="-23189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5598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6181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6764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7347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4999E5-910A-4E79-A92E-D9A3B8028137}" type="slidenum"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3</a:t>
            </a:fld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847050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Marcy</a:t>
            </a: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6445" indent="-29106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252" indent="-231891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29634" indent="-231891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5014" indent="-231891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55598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16181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76764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37347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478F791-A9E8-448D-87D4-E176D7644D2A}" type="slidenum">
              <a:rPr lang="en-US" altLang="en-US" sz="1200"/>
              <a:pPr/>
              <a:t>30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6183752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Marcy (Lori</a:t>
            </a:r>
            <a:r>
              <a:rPr lang="en-US" baseline="0" dirty="0" smtClean="0"/>
              <a:t> demo on screen)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FD17C7-3971-48AA-98FE-29D5E01B7180}" type="slidenum">
              <a:rPr lang="en-US" altLang="en-US" smtClean="0"/>
              <a:pPr>
                <a:defRPr/>
              </a:pPr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738045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Marcy</a:t>
            </a: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6445" indent="-29106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252" indent="-231891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29634" indent="-231891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5014" indent="-231891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55598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16181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76764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37347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A2AD4A0-42E0-48CB-8121-FED69F7359CD}" type="slidenum">
              <a:rPr lang="en-US" altLang="en-US" sz="1200"/>
              <a:pPr/>
              <a:t>32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18153238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Marcy</a:t>
            </a: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6445" indent="-29106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252" indent="-231891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29634" indent="-231891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5014" indent="-231891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55598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16181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76764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37347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A2AD4A0-42E0-48CB-8121-FED69F7359CD}" type="slidenum">
              <a:rPr lang="en-US" altLang="en-US" sz="1200"/>
              <a:pPr/>
              <a:t>33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6305489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8448" indent="-28786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51458" indent="-230292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12041" indent="-230292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72625" indent="-230292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33208" indent="-230292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93791" indent="-230292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54375" indent="-230292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14958" indent="-230292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FB73971-FD52-416F-A655-58FB235364F8}" type="slidenum">
              <a:rPr lang="en-US" altLang="en-US" sz="1200"/>
              <a:pPr/>
              <a:t>34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709152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Marcy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445" indent="-2910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252" indent="-23189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9634" indent="-23189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014" indent="-23189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5598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6181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6764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7347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B04CED-9AD9-4511-BBB4-01523FE737AD}" type="slidenum"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4491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Lori – I provide pre-award support in the College of Ag and Natural Resources.  It’s important to</a:t>
            </a:r>
            <a:r>
              <a:rPr lang="en-US" baseline="0" dirty="0" smtClean="0"/>
              <a:t> notify your…….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FD17C7-3971-48AA-98FE-29D5E01B718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81596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Lori</a:t>
            </a: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6445" indent="-29106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252" indent="-231891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29634" indent="-231891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5014" indent="-231891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55598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16181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76764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37347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976C37B-6CAC-449D-AFE7-CFD41DEDFEEF}" type="slidenum">
              <a:rPr lang="en-US" altLang="en-US" sz="1200"/>
              <a:pPr/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8694308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Lori</a:t>
            </a: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6445" indent="-29106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252" indent="-231891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29634" indent="-231891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5014" indent="-231891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55598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16181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76764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37347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976C37B-6CAC-449D-AFE7-CFD41DEDFEEF}" type="slidenum">
              <a:rPr lang="en-US" altLang="en-US" sz="1200"/>
              <a:pPr/>
              <a:t>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768829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Lori –</a:t>
            </a:r>
            <a:r>
              <a:rPr lang="en-US" altLang="en-US" baseline="0" dirty="0" smtClean="0"/>
              <a:t> Authorized Organizational Representative</a:t>
            </a:r>
            <a:endParaRPr lang="en-US" altLang="en-US" dirty="0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6445" indent="-29106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252" indent="-231891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29634" indent="-231891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5014" indent="-231891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55598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16181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76764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37347" indent="-231891" defTabSz="4605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DD784C7-02A5-4593-9351-35AE54ED8EF3}" type="slidenum">
              <a:rPr lang="en-US" altLang="en-US" sz="1200"/>
              <a:pPr/>
              <a:t>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8544805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Lori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445" indent="-2910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252" indent="-23189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9634" indent="-23189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014" indent="-23189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5598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6181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6764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7347" indent="-231891" defTabSz="460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34DC86-C9F4-4CB8-AB4B-1290FDFDEE13}" type="slidenum"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3753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28841"/>
            <a:ext cx="7772400" cy="130196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ln>
                  <a:noFill/>
                </a:ln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30807"/>
            <a:ext cx="7772400" cy="210235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55EB8-A3AC-4504-BEFC-94F763DA619B}" type="datetime1">
              <a:rPr lang="en-US"/>
              <a:pPr>
                <a:defRPr/>
              </a:pPr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95721-0117-4C8B-9AE6-19B560A0A8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6266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8606"/>
            <a:ext cx="8229600" cy="48023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9668"/>
            <a:ext cx="8229600" cy="4066495"/>
          </a:xfrm>
          <a:prstGeom prst="rect">
            <a:avLst/>
          </a:prstGeom>
        </p:spPr>
        <p:txBody>
          <a:bodyPr/>
          <a:lstStyle>
            <a:lvl1pPr>
              <a:buClr>
                <a:srgbClr val="18453B"/>
              </a:buClr>
              <a:buFont typeface="Arial"/>
              <a:buChar char="•"/>
              <a:defRPr sz="2800" b="0" i="0">
                <a:solidFill>
                  <a:srgbClr val="595959"/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400" b="0" i="0">
                <a:solidFill>
                  <a:srgbClr val="595959"/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D3C70-5000-438C-AF4F-1FAA6BECD67F}" type="datetime1">
              <a:rPr lang="en-US"/>
              <a:pPr>
                <a:defRPr/>
              </a:pPr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86D6D-C33B-46E1-BBCA-2ED22FF508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31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3154"/>
            <a:ext cx="8229600" cy="87509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9668"/>
            <a:ext cx="3950704" cy="4296682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736096" y="2059668"/>
            <a:ext cx="3950704" cy="4296682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9E73B-4B0F-4764-BEA7-BB04C7A62591}" type="datetime1">
              <a:rPr lang="en-US"/>
              <a:pPr>
                <a:defRPr/>
              </a:pPr>
              <a:t>10/10/2018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F69F-2FA6-405F-9A88-F1BBE4C796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5992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9873"/>
            <a:ext cx="8229600" cy="82173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1011"/>
            <a:ext cx="8229600" cy="4024165"/>
          </a:xfrm>
          <a:prstGeom prst="rect">
            <a:avLst/>
          </a:prstGeom>
        </p:spPr>
        <p:txBody>
          <a:bodyPr wrap="square" numCol="1" anchor="t"/>
          <a:lstStyle>
            <a:lvl1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24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8A070-75DF-45EE-A9A1-F2D37F5430C5}" type="datetime1">
              <a:rPr lang="en-US"/>
              <a:pPr>
                <a:defRPr/>
              </a:pPr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A8538-9F48-41A6-97EC-37FEAD5981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80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5091"/>
            <a:ext cx="8229600" cy="72510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4905"/>
            <a:ext cx="8229600" cy="4419600"/>
          </a:xfrm>
          <a:prstGeom prst="rect">
            <a:avLst/>
          </a:prstGeom>
        </p:spPr>
        <p:txBody>
          <a:bodyPr wrap="square" numCol="1" anchor="t"/>
          <a:lstStyle>
            <a:lvl1pPr marL="457200" indent="-457200" algn="l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 sz="24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457200" indent="182880" algn="l"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76FD1-B15F-4818-B7D5-0AD7A6E6A741}" type="datetime1">
              <a:rPr lang="en-US"/>
              <a:pPr>
                <a:defRPr/>
              </a:pPr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8DDE1-6C40-408C-A021-031BECE5A1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2565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595959"/>
                </a:solidFill>
                <a:latin typeface="Gotham Book" pitchFamily="49" charset="0"/>
                <a:ea typeface="ＭＳ Ｐゴシック" pitchFamily="49" charset="-128"/>
              </a:defRPr>
            </a:lvl1pPr>
          </a:lstStyle>
          <a:p>
            <a:pPr>
              <a:defRPr/>
            </a:pPr>
            <a:fld id="{96F9904C-6AC4-43BF-851E-F7661379ED10}" type="datetime1">
              <a:rPr lang="en-US"/>
              <a:pPr>
                <a:defRPr/>
              </a:pPr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595959"/>
                </a:solidFill>
                <a:latin typeface="Gotham Book" pitchFamily="49" charset="0"/>
                <a:ea typeface="ＭＳ Ｐゴシック" pitchFamily="49" charset="-128"/>
              </a:defRPr>
            </a:lvl1pPr>
          </a:lstStyle>
          <a:p>
            <a:pPr>
              <a:defRPr/>
            </a:pPr>
            <a:fld id="{54710430-C631-43B3-9D46-D45A78F542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10" descr="MSU thinner spear_green RGB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53163"/>
            <a:ext cx="8229600" cy="10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1" descr="PP banner wordmark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5" r:id="rId2"/>
    <p:sldLayoutId id="2147484046" r:id="rId3"/>
    <p:sldLayoutId id="2147484047" r:id="rId4"/>
    <p:sldLayoutId id="2147484048" r:id="rId5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bs.msu.edu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jobclassifications.hr.msu.edu/application/jobClassificationSearch.jsf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hr.msu.edu/ua/recognition/support-staff/pay-ranges.html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grants/guide/notice-files/not-od-17-003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ga.msu.edu/PL/Portal/DocumentViewer.aspx?cga=aQBkAD0AMwA4ADIA" TargetMode="External"/><Relationship Id="rId4" Type="http://schemas.openxmlformats.org/officeDocument/2006/relationships/hyperlink" Target="https://www.hr.msu.edu/employment/graduate-assistants/stipend-ranges.html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vprgs.msu.edu/presentation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tlr.msu.edu/cotravel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ga.msu.edu/PL/Portal/DocumentViewer.aspx?cga=aQBkAD0ANAAxADcA#int-travel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ga.msu.edu/PL/Portal/DocumentViewer.aspx?cga=aQBkAD0ANAAyADEA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po.gov/fdsys/granule/CFR-2012-title2-vol1/CFR-2012-title2-vol1-part215/content-detail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p.msu.edu/PL/Portal/DocumentViewer.aspx?cga=aQBkAD0ANwA4ADcA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457200" y="1003300"/>
            <a:ext cx="8229600" cy="874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z="4000" b="1" smtClean="0">
                <a:latin typeface="Gotham-Bold" pitchFamily="49" charset="0"/>
                <a:ea typeface="ＭＳ Ｐゴシック" panose="020B0600070205080204" pitchFamily="34" charset="-128"/>
              </a:rPr>
              <a:t>Building a Budget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5150" y="4246814"/>
            <a:ext cx="3343275" cy="2133600"/>
          </a:xfrm>
        </p:spPr>
        <p:txBody>
          <a:bodyPr/>
          <a:lstStyle/>
          <a:p>
            <a:pPr>
              <a:buFont typeface="Arial"/>
              <a:buNone/>
              <a:defRPr/>
            </a:pPr>
            <a:endParaRPr lang="en-US" dirty="0" smtClean="0"/>
          </a:p>
          <a:p>
            <a:pPr>
              <a:buFont typeface="Arial"/>
              <a:buNone/>
              <a:defRPr/>
            </a:pPr>
            <a:endParaRPr lang="en-US" sz="1800" dirty="0" smtClean="0"/>
          </a:p>
          <a:p>
            <a:pPr>
              <a:buFont typeface="Arial"/>
              <a:buNone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Marcy Bishop</a:t>
            </a:r>
          </a:p>
          <a:p>
            <a:pPr>
              <a:buFont typeface="Arial"/>
              <a:buNone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Office of Sponsored Programs</a:t>
            </a:r>
          </a:p>
          <a:p>
            <a:pPr>
              <a:buFont typeface="Arial"/>
              <a:buNone/>
              <a:defRPr/>
            </a:pPr>
            <a:endParaRPr lang="en-US" sz="18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3"/>
          </p:nvPr>
        </p:nvSpPr>
        <p:spPr>
          <a:xfrm>
            <a:off x="5619625" y="4240965"/>
            <a:ext cx="3440112" cy="2133600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buFont typeface="Wingdings" charset="2"/>
              <a:buNone/>
              <a:defRPr/>
            </a:pPr>
            <a:endParaRPr lang="en-US" sz="1800" dirty="0" smtClean="0"/>
          </a:p>
          <a:p>
            <a:pPr>
              <a:buFont typeface="Wingdings" charset="2"/>
              <a:buNone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Lori Bramble</a:t>
            </a:r>
          </a:p>
          <a:p>
            <a:pPr>
              <a:buFont typeface="Wingdings" charset="2"/>
              <a:buNone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College of Agriculture &amp; Natural</a:t>
            </a:r>
          </a:p>
          <a:p>
            <a:pPr>
              <a:buFont typeface="Wingdings" charset="2"/>
              <a:buNone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Resources</a:t>
            </a:r>
          </a:p>
        </p:txBody>
      </p:sp>
      <p:pic>
        <p:nvPicPr>
          <p:cNvPr id="8197" name="Picture 3" descr="budget graphic.jpg" title="budget clipar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913" y="1870075"/>
            <a:ext cx="2373312" cy="290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 bwMode="auto">
          <a:xfrm>
            <a:off x="428919" y="787445"/>
            <a:ext cx="8229600" cy="4794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sz="4000" b="1" dirty="0" smtClean="0">
                <a:latin typeface="Gotham-Bold" pitchFamily="49" charset="0"/>
                <a:ea typeface="ＭＳ Ｐゴシック" pitchFamily="49" charset="-128"/>
              </a:rPr>
              <a:t>Typical Budget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1087"/>
            <a:ext cx="8229600" cy="4634043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Personnel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Non-Personnel</a:t>
            </a:r>
          </a:p>
          <a:p>
            <a:pPr lvl="1">
              <a:defRPr/>
            </a:pPr>
            <a:r>
              <a:rPr lang="en-US" dirty="0" smtClean="0">
                <a:solidFill>
                  <a:schemeClr val="tx1"/>
                </a:solidFill>
              </a:rPr>
              <a:t>Equipment</a:t>
            </a:r>
          </a:p>
          <a:p>
            <a:pPr lvl="1">
              <a:defRPr/>
            </a:pPr>
            <a:r>
              <a:rPr lang="en-US" dirty="0" smtClean="0">
                <a:solidFill>
                  <a:schemeClr val="tx1"/>
                </a:solidFill>
              </a:rPr>
              <a:t>Travel</a:t>
            </a:r>
          </a:p>
          <a:p>
            <a:pPr lvl="1">
              <a:defRPr/>
            </a:pPr>
            <a:r>
              <a:rPr lang="en-US" dirty="0" smtClean="0">
                <a:solidFill>
                  <a:schemeClr val="tx1"/>
                </a:solidFill>
              </a:rPr>
              <a:t>Other Direct Costs</a:t>
            </a:r>
          </a:p>
          <a:p>
            <a:pPr lvl="2">
              <a:spcBef>
                <a:spcPts val="0"/>
              </a:spcBef>
              <a:defRPr/>
            </a:pPr>
            <a:r>
              <a:rPr lang="en-US" dirty="0" smtClean="0">
                <a:solidFill>
                  <a:schemeClr val="tx1"/>
                </a:solidFill>
              </a:rPr>
              <a:t>Supplies</a:t>
            </a:r>
          </a:p>
          <a:p>
            <a:pPr lvl="2">
              <a:spcBef>
                <a:spcPts val="0"/>
              </a:spcBef>
              <a:defRPr/>
            </a:pPr>
            <a:r>
              <a:rPr lang="en-US" dirty="0" smtClean="0">
                <a:solidFill>
                  <a:schemeClr val="tx1"/>
                </a:solidFill>
              </a:rPr>
              <a:t>Publication Costs</a:t>
            </a:r>
          </a:p>
          <a:p>
            <a:pPr lvl="2">
              <a:spcBef>
                <a:spcPts val="0"/>
              </a:spcBef>
              <a:defRPr/>
            </a:pPr>
            <a:r>
              <a:rPr lang="en-US" dirty="0" smtClean="0">
                <a:solidFill>
                  <a:schemeClr val="tx1"/>
                </a:solidFill>
              </a:rPr>
              <a:t>Consultant Services</a:t>
            </a:r>
          </a:p>
          <a:p>
            <a:pPr lvl="2">
              <a:spcBef>
                <a:spcPts val="0"/>
              </a:spcBef>
              <a:defRPr/>
            </a:pPr>
            <a:r>
              <a:rPr lang="en-US" dirty="0" err="1" smtClean="0">
                <a:solidFill>
                  <a:schemeClr val="tx1"/>
                </a:solidFill>
              </a:rPr>
              <a:t>Subawards</a:t>
            </a:r>
            <a:endParaRPr lang="en-US" dirty="0" smtClean="0">
              <a:solidFill>
                <a:schemeClr val="tx1"/>
              </a:solidFill>
            </a:endParaRPr>
          </a:p>
          <a:p>
            <a:pPr lvl="2">
              <a:spcBef>
                <a:spcPts val="0"/>
              </a:spcBef>
              <a:defRPr/>
            </a:pPr>
            <a:r>
              <a:rPr lang="en-US" dirty="0" smtClean="0">
                <a:solidFill>
                  <a:schemeClr val="tx1"/>
                </a:solidFill>
              </a:rPr>
              <a:t>Graduate tuition &amp; fees</a:t>
            </a:r>
          </a:p>
          <a:p>
            <a:pPr lvl="2">
              <a:spcBef>
                <a:spcPts val="0"/>
              </a:spcBef>
              <a:defRPr/>
            </a:pPr>
            <a:r>
              <a:rPr lang="en-US" dirty="0" smtClean="0">
                <a:solidFill>
                  <a:schemeClr val="tx1"/>
                </a:solidFill>
              </a:rPr>
              <a:t>Animal costs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>
                <a:solidFill>
                  <a:schemeClr val="tx1"/>
                </a:solidFill>
              </a:rPr>
              <a:t>Indirect Costs/F&amp;A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365" y="767286"/>
            <a:ext cx="8597245" cy="103323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b="1" dirty="0" smtClean="0"/>
              <a:t>KC Budget – Creating a PD Document</a:t>
            </a:r>
            <a:br>
              <a:rPr lang="en-US" sz="4000" b="1" dirty="0" smtClean="0"/>
            </a:br>
            <a:r>
              <a:rPr lang="en-US" sz="2700" b="1" dirty="0" smtClean="0"/>
              <a:t>(PD = Proposal Development)</a:t>
            </a:r>
            <a:br>
              <a:rPr lang="en-US" sz="2700" b="1" dirty="0" smtClean="0"/>
            </a:br>
            <a:endParaRPr lang="en-US" sz="2700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951348"/>
            <a:ext cx="8229600" cy="419492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 indent="0">
              <a:spcBef>
                <a:spcPct val="0"/>
              </a:spcBef>
              <a:buNone/>
            </a:pPr>
            <a:r>
              <a:rPr lang="en-US" altLang="en-US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Log into EBS with two factor authentication: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en-US" altLang="en-US" dirty="0" smtClean="0">
                <a:latin typeface="Gotham Book" pitchFamily="49" charset="0"/>
                <a:ea typeface="ＭＳ Ｐゴシック" panose="020B0600070205080204" pitchFamily="34" charset="-128"/>
                <a:hlinkClick r:id="rId3"/>
              </a:rPr>
              <a:t>www.ebs.msu.edu</a:t>
            </a:r>
            <a:endParaRPr lang="en-US" altLang="en-US" dirty="0" smtClean="0">
              <a:latin typeface="Gotham Book" pitchFamily="49" charset="0"/>
              <a:ea typeface="ＭＳ Ｐゴシック" panose="020B0600070205080204" pitchFamily="34" charset="-128"/>
            </a:endParaRPr>
          </a:p>
          <a:p>
            <a:pPr marL="0" lvl="1" indent="0">
              <a:spcBef>
                <a:spcPct val="0"/>
              </a:spcBef>
              <a:buNone/>
            </a:pPr>
            <a:endParaRPr lang="en-US" altLang="en-US" dirty="0" smtClean="0">
              <a:solidFill>
                <a:schemeClr val="tx1"/>
              </a:solidFill>
              <a:latin typeface="Gotham Book" pitchFamily="49" charset="0"/>
              <a:ea typeface="ＭＳ Ｐゴシック" panose="020B0600070205080204" pitchFamily="34" charset="-128"/>
            </a:endParaRPr>
          </a:p>
          <a:p>
            <a:pPr marL="342900" lvl="1" indent="-342900">
              <a:spcBef>
                <a:spcPct val="0"/>
              </a:spcBef>
              <a:spcAft>
                <a:spcPts val="600"/>
              </a:spcAft>
            </a:pPr>
            <a:r>
              <a:rPr lang="en-US" altLang="en-US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Click on “Create Proposal”</a:t>
            </a:r>
          </a:p>
          <a:p>
            <a:pPr marL="342900" lvl="1" indent="-342900">
              <a:spcBef>
                <a:spcPct val="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Complete 7 fields to save proposal development document</a:t>
            </a:r>
          </a:p>
          <a:p>
            <a:pPr marL="342900" lvl="1" indent="-342900">
              <a:spcBef>
                <a:spcPct val="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After you save the proposal development document, write down the </a:t>
            </a:r>
            <a:r>
              <a:rPr lang="en-US" altLang="en-US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PD </a:t>
            </a:r>
            <a:r>
              <a:rPr lang="en-US" altLang="en-US" dirty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Number from the Description field for future reference. This can be your </a:t>
            </a:r>
            <a:r>
              <a:rPr lang="en-US" altLang="en-US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“inquiry </a:t>
            </a:r>
            <a:r>
              <a:rPr lang="en-US" altLang="en-US" dirty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proposal” to calculate salary and fringe benefits when needed.</a:t>
            </a:r>
          </a:p>
          <a:p>
            <a:pPr marL="0" lvl="1" indent="0">
              <a:spcBef>
                <a:spcPct val="0"/>
              </a:spcBef>
              <a:buNone/>
            </a:pPr>
            <a:endParaRPr lang="en-US" altLang="en-US" dirty="0" smtClean="0">
              <a:solidFill>
                <a:schemeClr val="tx1"/>
              </a:solidFill>
              <a:latin typeface="Gotham Book" pitchFamily="49" charset="0"/>
              <a:ea typeface="ＭＳ Ｐゴシック" panose="020B0600070205080204" pitchFamily="34" charset="-128"/>
            </a:endParaRPr>
          </a:p>
          <a:p>
            <a:pPr marL="0" lvl="1" indent="0">
              <a:spcBef>
                <a:spcPct val="0"/>
              </a:spcBef>
              <a:buNone/>
            </a:pPr>
            <a:endParaRPr lang="en-US" altLang="en-US" dirty="0">
              <a:latin typeface="Gotham Book" pitchFamily="49" charset="0"/>
              <a:ea typeface="ＭＳ Ｐゴシック" panose="020B0600070205080204" pitchFamily="34" charset="-128"/>
            </a:endParaRPr>
          </a:p>
          <a:p>
            <a:pPr marL="0" lvl="1" indent="0">
              <a:spcBef>
                <a:spcPct val="0"/>
              </a:spcBef>
              <a:buNone/>
            </a:pPr>
            <a:endParaRPr lang="en-US" altLang="en-US" dirty="0" smtClean="0">
              <a:latin typeface="Gotham Book" pitchFamily="49" charset="0"/>
              <a:ea typeface="ＭＳ Ｐゴシック" panose="020B0600070205080204" pitchFamily="34" charset="-128"/>
            </a:endParaRPr>
          </a:p>
          <a:p>
            <a:pPr marL="0" lvl="1" indent="0">
              <a:spcBef>
                <a:spcPct val="0"/>
              </a:spcBef>
              <a:buNone/>
            </a:pPr>
            <a:endParaRPr lang="en-US" altLang="en-US" dirty="0" smtClean="0">
              <a:latin typeface="Gotham Book" pitchFamily="49" charset="0"/>
              <a:ea typeface="ＭＳ Ｐゴシック" panose="020B0600070205080204" pitchFamily="34" charset="-128"/>
            </a:endParaRPr>
          </a:p>
          <a:p>
            <a:pPr marL="0" lvl="1" indent="0">
              <a:spcBef>
                <a:spcPct val="0"/>
              </a:spcBef>
              <a:buNone/>
            </a:pPr>
            <a:endParaRPr lang="en-US" altLang="en-US" dirty="0" smtClean="0">
              <a:latin typeface="Gotham Book" pitchFamily="49" charset="0"/>
              <a:ea typeface="ＭＳ Ｐゴシック" panose="020B0600070205080204" pitchFamily="34" charset="-128"/>
            </a:endParaRPr>
          </a:p>
          <a:p>
            <a:pPr marL="0" lvl="1" indent="0">
              <a:spcBef>
                <a:spcPct val="0"/>
              </a:spcBef>
              <a:buNone/>
            </a:pPr>
            <a:endParaRPr lang="en-US" altLang="en-US" dirty="0">
              <a:latin typeface="Gotham Book" pitchFamily="49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331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4413"/>
            <a:ext cx="8229600" cy="98406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b="1" dirty="0" smtClean="0"/>
              <a:t>KC Budget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836198"/>
            <a:ext cx="8229600" cy="2970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0"/>
              </a:spcBef>
            </a:pPr>
            <a:r>
              <a:rPr lang="en-US" altLang="en-US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Click on the budget versions tab.</a:t>
            </a:r>
          </a:p>
          <a:p>
            <a:pPr marL="0" lvl="1" indent="0">
              <a:spcBef>
                <a:spcPct val="0"/>
              </a:spcBef>
              <a:buNone/>
            </a:pPr>
            <a:endParaRPr lang="en-US" altLang="en-US" dirty="0" smtClean="0">
              <a:solidFill>
                <a:schemeClr val="tx1"/>
              </a:solidFill>
              <a:latin typeface="Gotham Book" pitchFamily="49" charset="0"/>
              <a:ea typeface="ＭＳ Ｐゴシック" panose="020B0600070205080204" pitchFamily="34" charset="-128"/>
            </a:endParaRPr>
          </a:p>
          <a:p>
            <a:pPr marL="342900" lvl="1" indent="-342900">
              <a:spcBef>
                <a:spcPct val="0"/>
              </a:spcBef>
            </a:pPr>
            <a:r>
              <a:rPr lang="en-US" altLang="en-US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Enter a name for your budget (example Luyendyk salary) and click “add”</a:t>
            </a:r>
          </a:p>
          <a:p>
            <a:pPr marL="0" lvl="1" indent="0">
              <a:spcBef>
                <a:spcPct val="0"/>
              </a:spcBef>
              <a:buNone/>
            </a:pPr>
            <a:endParaRPr lang="en-US" altLang="en-US" dirty="0" smtClean="0">
              <a:solidFill>
                <a:schemeClr val="tx1"/>
              </a:solidFill>
              <a:latin typeface="Gotham Book" pitchFamily="49" charset="0"/>
              <a:ea typeface="ＭＳ Ｐゴシック" panose="020B0600070205080204" pitchFamily="34" charset="-128"/>
            </a:endParaRPr>
          </a:p>
          <a:p>
            <a:pPr marL="342900" lvl="1" indent="-342900">
              <a:spcBef>
                <a:spcPct val="0"/>
              </a:spcBef>
            </a:pPr>
            <a:r>
              <a:rPr lang="en-US" altLang="en-US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Click “open” to access the budget tools.</a:t>
            </a:r>
          </a:p>
        </p:txBody>
      </p:sp>
    </p:spTree>
    <p:extLst>
      <p:ext uri="{BB962C8B-B14F-4D97-AF65-F5344CB8AC3E}">
        <p14:creationId xmlns:p14="http://schemas.microsoft.com/office/powerpoint/2010/main" val="237608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/>
          <p:cNvSpPr>
            <a:spLocks noGrp="1"/>
          </p:cNvSpPr>
          <p:nvPr>
            <p:ph idx="1"/>
          </p:nvPr>
        </p:nvSpPr>
        <p:spPr bwMode="auto">
          <a:xfrm>
            <a:off x="438344" y="1462698"/>
            <a:ext cx="8517120" cy="4325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0"/>
              </a:spcBef>
            </a:pPr>
            <a:r>
              <a:rPr lang="en-US" altLang="en-US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Click on Personnel tab</a:t>
            </a:r>
          </a:p>
          <a:p>
            <a:pPr marL="342900" lvl="1" indent="-342900">
              <a:spcBef>
                <a:spcPct val="0"/>
              </a:spcBef>
            </a:pPr>
            <a:r>
              <a:rPr lang="en-US" altLang="en-US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Click on “Employee Search” and type in last name in Last Name field and click “search”</a:t>
            </a:r>
          </a:p>
          <a:p>
            <a:pPr marL="342900" lvl="1" indent="-342900">
              <a:spcBef>
                <a:spcPct val="0"/>
              </a:spcBef>
            </a:pPr>
            <a:r>
              <a:rPr lang="en-US" altLang="en-US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Click box next to desired results and click on “return selected,” then click on “save” at the bottom of the screen.</a:t>
            </a:r>
          </a:p>
          <a:p>
            <a:pPr marL="342900" lvl="1" indent="-342900">
              <a:spcBef>
                <a:spcPct val="0"/>
              </a:spcBef>
            </a:pPr>
            <a:r>
              <a:rPr lang="en-US" altLang="en-US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Select person’s name under Personnel Detail tab, *Person. Then select an Object Code Name, such as Faculty (Salaries and Wages) for academic year time. Click on “add.”</a:t>
            </a:r>
          </a:p>
          <a:p>
            <a:pPr marL="342900" lvl="1" indent="-342900">
              <a:spcBef>
                <a:spcPct val="0"/>
              </a:spcBef>
            </a:pPr>
            <a:r>
              <a:rPr lang="en-US" altLang="en-US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Enter 100% in the Effort field and 100% in the Charged field.</a:t>
            </a:r>
          </a:p>
          <a:p>
            <a:pPr marL="342900" lvl="1" indent="-342900">
              <a:spcBef>
                <a:spcPct val="0"/>
              </a:spcBef>
            </a:pPr>
            <a:r>
              <a:rPr lang="en-US" altLang="en-US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This will give you the base salary and total fringe benefits</a:t>
            </a:r>
          </a:p>
          <a:p>
            <a:pPr marL="0" lvl="1" indent="0">
              <a:spcBef>
                <a:spcPct val="0"/>
              </a:spcBef>
              <a:buNone/>
            </a:pPr>
            <a:endParaRPr lang="en-US" altLang="en-US" sz="2200" dirty="0" smtClean="0">
              <a:solidFill>
                <a:schemeClr val="tx1"/>
              </a:solidFill>
              <a:latin typeface="Gotham Book" pitchFamily="49" charset="0"/>
              <a:ea typeface="ＭＳ Ｐゴシック" panose="020B0600070205080204" pitchFamily="34" charset="-128"/>
            </a:endParaRPr>
          </a:p>
          <a:p>
            <a:pPr marL="342900" lvl="1" indent="-342900">
              <a:spcBef>
                <a:spcPct val="0"/>
              </a:spcBef>
            </a:pPr>
            <a:endParaRPr lang="en-US" altLang="en-US" sz="2200" dirty="0" smtClean="0">
              <a:latin typeface="Gotham Book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22180"/>
            <a:ext cx="8229600" cy="69337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b="1" dirty="0" smtClean="0"/>
              <a:t>KC Budget – Adding Personnel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98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83580"/>
            <a:ext cx="8229600" cy="473071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0"/>
              </a:spcBef>
            </a:pPr>
            <a:r>
              <a:rPr lang="en-US" altLang="en-US" sz="2300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Click on Personnel tab</a:t>
            </a:r>
          </a:p>
          <a:p>
            <a:pPr marL="342900" lvl="1" indent="-342900">
              <a:spcBef>
                <a:spcPct val="0"/>
              </a:spcBef>
            </a:pPr>
            <a:r>
              <a:rPr lang="en-US" altLang="en-US" sz="2300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Click on “To be named” and then click “search” You will have a number of positions to choose from. Research associate is for a post doc.</a:t>
            </a:r>
          </a:p>
          <a:p>
            <a:pPr marL="342900" lvl="1" indent="-342900">
              <a:spcBef>
                <a:spcPct val="0"/>
              </a:spcBef>
            </a:pPr>
            <a:r>
              <a:rPr lang="en-US" altLang="en-US" sz="2300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Click box next to desired results and click on “return selected,” then click on “save” at the bottom of the screen.</a:t>
            </a:r>
          </a:p>
          <a:p>
            <a:pPr marL="342900" lvl="1" indent="-342900">
              <a:spcBef>
                <a:spcPct val="0"/>
              </a:spcBef>
            </a:pPr>
            <a:r>
              <a:rPr lang="en-US" altLang="en-US" sz="2300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Enter a salary in the *Base Salary field for the research associate then save at the bottom of the screen.</a:t>
            </a:r>
          </a:p>
          <a:p>
            <a:pPr marL="342900" lvl="1" indent="-342900">
              <a:spcBef>
                <a:spcPct val="0"/>
              </a:spcBef>
            </a:pPr>
            <a:r>
              <a:rPr lang="en-US" altLang="en-US" sz="2300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Select Research Associate under Personnel Detail tab, *Person. Then select an Object Code Name, such as Research Associate (0-36 months). Click “add.”</a:t>
            </a:r>
          </a:p>
          <a:p>
            <a:pPr marL="342900" lvl="1" indent="-342900">
              <a:spcBef>
                <a:spcPct val="0"/>
              </a:spcBef>
            </a:pPr>
            <a:r>
              <a:rPr lang="en-US" altLang="en-US" sz="2300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Enter 100% in the Effort field and 100% in the Charged field.</a:t>
            </a:r>
          </a:p>
          <a:p>
            <a:pPr marL="342900" lvl="1" indent="-342900">
              <a:spcBef>
                <a:spcPct val="0"/>
              </a:spcBef>
            </a:pPr>
            <a:r>
              <a:rPr lang="en-US" altLang="en-US" sz="2300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This will give you the base salary</a:t>
            </a:r>
            <a:r>
              <a:rPr lang="en-US" altLang="en-US" sz="2300" dirty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2300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and total fringe benefits</a:t>
            </a:r>
          </a:p>
          <a:p>
            <a:pPr marL="342900" lvl="1" indent="-342900">
              <a:spcBef>
                <a:spcPct val="0"/>
              </a:spcBef>
            </a:pPr>
            <a:endParaRPr lang="en-US" altLang="en-US" sz="2200" dirty="0" smtClean="0">
              <a:latin typeface="Gotham Book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675045"/>
            <a:ext cx="8229600" cy="69337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b="1" dirty="0" smtClean="0"/>
              <a:t>KC Budget – Adding TBN Personnel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97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4413"/>
            <a:ext cx="8229600" cy="7483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b="1" dirty="0" smtClean="0"/>
              <a:t>KC Budget Tools – TBN Personnel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789063"/>
            <a:ext cx="8229600" cy="2970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b="1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HR Resources – technical support staff:</a:t>
            </a:r>
          </a:p>
          <a:p>
            <a:pPr marL="0" indent="0">
              <a:buNone/>
            </a:pPr>
            <a:r>
              <a:rPr lang="en-US" altLang="en-US" b="1" dirty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	</a:t>
            </a:r>
            <a:r>
              <a:rPr lang="en-US" altLang="en-US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Job Classification Search: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  <a:hlinkClick r:id="rId3"/>
              </a:rPr>
              <a:t>https://jobclassifications.hr.msu.edu/application/jobClassificationSearch.jsf</a:t>
            </a:r>
            <a:endParaRPr lang="en-US" altLang="en-US" dirty="0" smtClean="0">
              <a:solidFill>
                <a:schemeClr val="tx1"/>
              </a:solidFill>
              <a:latin typeface="Gotham Book" pitchFamily="49" charset="0"/>
              <a:ea typeface="ＭＳ Ｐゴシック" panose="020B0600070205080204" pitchFamily="34" charset="-128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	Salary Ranges: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  <a:hlinkClick r:id="rId4"/>
              </a:rPr>
              <a:t>https://</a:t>
            </a:r>
            <a:r>
              <a:rPr lang="en-US" altLang="en-US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  <a:hlinkClick r:id="rId4"/>
              </a:rPr>
              <a:t>www.hr.msu.edu/ua/recognition/support-staff/pay-ranges.html</a:t>
            </a:r>
            <a:endParaRPr lang="en-US" altLang="en-US" dirty="0" smtClean="0">
              <a:solidFill>
                <a:schemeClr val="tx1"/>
              </a:solidFill>
              <a:latin typeface="Gotham Book" pitchFamily="49" charset="0"/>
              <a:ea typeface="ＭＳ Ｐゴシック" panose="020B0600070205080204" pitchFamily="34" charset="-128"/>
            </a:endParaRPr>
          </a:p>
          <a:p>
            <a:pPr>
              <a:buFont typeface="Arial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endParaRPr lang="en-US" altLang="en-US" dirty="0" smtClean="0">
              <a:solidFill>
                <a:schemeClr val="tx1"/>
              </a:solidFill>
              <a:latin typeface="Gotham Book" pitchFamily="49" charset="0"/>
              <a:ea typeface="ＭＳ Ｐゴシック" panose="020B0600070205080204" pitchFamily="34" charset="-128"/>
            </a:endParaRP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dirty="0" smtClean="0">
              <a:latin typeface="Gotham Book" pitchFamily="49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4413"/>
            <a:ext cx="8229600" cy="7483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b="1" dirty="0" smtClean="0"/>
              <a:t>KC Budget Tools – TBN Personnel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44397" y="1696825"/>
            <a:ext cx="8231957" cy="439289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8453B"/>
              </a:buClr>
              <a:buFont typeface="Arial"/>
              <a:buChar char="•"/>
              <a:defRPr sz="2800" b="0" i="0" kern="1200">
                <a:solidFill>
                  <a:srgbClr val="595959"/>
                </a:solidFill>
                <a:latin typeface="Gotham Book"/>
                <a:ea typeface="ＭＳ Ｐゴシック" charset="-128"/>
                <a:cs typeface="Gotham Book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400" b="0" i="0" kern="1200">
                <a:solidFill>
                  <a:srgbClr val="595959"/>
                </a:solidFill>
                <a:latin typeface="Gotham Book"/>
                <a:ea typeface="ＭＳ Ｐゴシック" charset="-128"/>
                <a:cs typeface="Gotham Book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ea typeface="ＭＳ Ｐゴシック" charset="-128"/>
                <a:cs typeface="Gotham Book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Gotham Book"/>
                <a:ea typeface="ＭＳ Ｐゴシック" charset="-128"/>
                <a:cs typeface="Gotham Book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0" i="0" kern="1200">
                <a:solidFill>
                  <a:schemeClr val="tx1"/>
                </a:solidFill>
                <a:latin typeface="Gotham Book"/>
                <a:ea typeface="ＭＳ Ｐゴシック" charset="-128"/>
                <a:cs typeface="Gotham Boo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3300" b="1" smtClean="0">
                <a:solidFill>
                  <a:schemeClr val="tx1"/>
                </a:solidFill>
              </a:rPr>
              <a:t>Resources – Post Docs/Graduate students:</a:t>
            </a:r>
            <a:endParaRPr lang="en-US" sz="330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	</a:t>
            </a:r>
            <a:r>
              <a:rPr lang="en-US" sz="3300" smtClean="0">
                <a:solidFill>
                  <a:schemeClr val="tx1"/>
                </a:solidFill>
              </a:rPr>
              <a:t>Post Docs:  NIH NRSA Suggested Stipend Levels:</a:t>
            </a:r>
          </a:p>
          <a:p>
            <a:pPr marL="804672">
              <a:buFont typeface="Arial" panose="020B0604020202020204" pitchFamily="34" charset="0"/>
              <a:buChar char="•"/>
              <a:defRPr/>
            </a:pPr>
            <a:r>
              <a:rPr lang="en-US" smtClean="0">
                <a:hlinkClick r:id="rId3"/>
              </a:rPr>
              <a:t>https://grants.nih.gov/grants/guide/notice-files/not-od-17-003.html</a:t>
            </a:r>
            <a:endParaRPr lang="en-US" smtClean="0"/>
          </a:p>
          <a:p>
            <a:pPr marL="461772">
              <a:defRPr/>
            </a:pPr>
            <a:endParaRPr lang="en-US" smtClean="0"/>
          </a:p>
          <a:p>
            <a:pPr>
              <a:spcBef>
                <a:spcPts val="0"/>
              </a:spcBef>
              <a:buFont typeface="Arial" charset="0"/>
              <a:buNone/>
              <a:defRPr/>
            </a:pPr>
            <a:r>
              <a:rPr lang="en-US" sz="3300" smtClean="0">
                <a:solidFill>
                  <a:schemeClr val="tx1"/>
                </a:solidFill>
              </a:rPr>
              <a:t>	Graduate student stipend ranges:</a:t>
            </a:r>
          </a:p>
          <a:p>
            <a:pPr marL="804672">
              <a:buFont typeface="Arial" panose="020B0604020202020204" pitchFamily="34" charset="0"/>
              <a:buChar char="•"/>
              <a:defRPr/>
            </a:pPr>
            <a:r>
              <a:rPr lang="en-US" sz="2600" smtClean="0">
                <a:solidFill>
                  <a:schemeClr val="tx1"/>
                </a:solidFill>
                <a:hlinkClick r:id="rId4"/>
              </a:rPr>
              <a:t>https://www.hr.msu.edu/employment/graduate-assistants/stipend-ranges.html</a:t>
            </a:r>
            <a:endParaRPr lang="en-US" sz="2600" smtClean="0">
              <a:solidFill>
                <a:schemeClr val="tx1"/>
              </a:solidFill>
            </a:endParaRPr>
          </a:p>
          <a:p>
            <a:pPr>
              <a:defRPr/>
            </a:pPr>
            <a:endParaRPr lang="en-US" smtClean="0">
              <a:solidFill>
                <a:schemeClr val="tx1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en-US" sz="3300" smtClean="0">
                <a:solidFill>
                  <a:schemeClr val="tx1"/>
                </a:solidFill>
              </a:rPr>
              <a:t>	Graduate student tuition and health costs:</a:t>
            </a:r>
          </a:p>
          <a:p>
            <a:pPr marL="804672" indent="-457200">
              <a:buFont typeface="Arial" panose="020B0604020202020204" pitchFamily="34" charset="0"/>
              <a:buChar char="•"/>
              <a:defRPr/>
            </a:pPr>
            <a:r>
              <a:rPr lang="en-US" sz="2600" smtClean="0">
                <a:solidFill>
                  <a:schemeClr val="tx1"/>
                </a:solidFill>
                <a:hlinkClick r:id="rId5"/>
              </a:rPr>
              <a:t>https://www.cga.msu.edu/PL/Portal/DocumentViewer.aspx?cga=aQBkAD0AMwA4ADIA</a:t>
            </a:r>
            <a:endParaRPr lang="en-US" sz="2600" smtClean="0">
              <a:solidFill>
                <a:schemeClr val="tx1"/>
              </a:solidFill>
            </a:endParaRPr>
          </a:p>
          <a:p>
            <a:pPr marL="804672" indent="-457200">
              <a:buFont typeface="Arial" panose="020B0604020202020204" pitchFamily="34" charset="0"/>
              <a:buChar char="•"/>
              <a:defRPr/>
            </a:pPr>
            <a:r>
              <a:rPr lang="en-US" sz="2900" smtClean="0">
                <a:solidFill>
                  <a:schemeClr val="tx1"/>
                </a:solidFill>
              </a:rPr>
              <a:t>Scroll down to Fringe Benefits, then proceed to link to Grad Summary Chart (pdf) near the bottom of the page.</a:t>
            </a:r>
          </a:p>
          <a:p>
            <a:pPr>
              <a:buFont typeface="Arial" charset="0"/>
              <a:buNone/>
              <a:defRPr/>
            </a:pPr>
            <a:endParaRPr lang="en-US" b="1" smtClean="0">
              <a:solidFill>
                <a:schemeClr val="tx1"/>
              </a:solidFill>
            </a:endParaRPr>
          </a:p>
          <a:p>
            <a:pPr>
              <a:buFont typeface="Arial" charset="0"/>
              <a:buNone/>
              <a:defRPr/>
            </a:pPr>
            <a:endParaRPr lang="en-US" smtClean="0">
              <a:solidFill>
                <a:schemeClr val="tx1"/>
              </a:solidFill>
            </a:endParaRPr>
          </a:p>
          <a:p>
            <a:pPr>
              <a:buFont typeface="Arial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85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 bwMode="auto">
          <a:xfrm>
            <a:off x="457200" y="1249363"/>
            <a:ext cx="8229600" cy="4794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en-US" altLang="en-US" b="1" smtClean="0">
                <a:latin typeface="Gotham-Bold" pitchFamily="49" charset="0"/>
                <a:ea typeface="ＭＳ Ｐゴシック" pitchFamily="49" charset="-128"/>
              </a:rPr>
              <a:t>Questions - Personnel</a:t>
            </a:r>
          </a:p>
        </p:txBody>
      </p:sp>
      <p:pic>
        <p:nvPicPr>
          <p:cNvPr id="34819" name="Content Placeholder 3" descr="Green Question Mark Clip Art Image Search Results Picture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050" y="2181225"/>
            <a:ext cx="1993900" cy="3822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 bwMode="auto">
          <a:xfrm>
            <a:off x="457200" y="1249363"/>
            <a:ext cx="8229600" cy="4794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en-US" altLang="en-US" sz="4000" b="1" smtClean="0">
                <a:latin typeface="Gotham-Bold" pitchFamily="49" charset="0"/>
                <a:ea typeface="ＭＳ Ｐゴシック" pitchFamily="49" charset="-128"/>
              </a:rPr>
              <a:t>Ten Minute Break</a:t>
            </a:r>
          </a:p>
        </p:txBody>
      </p:sp>
      <p:pic>
        <p:nvPicPr>
          <p:cNvPr id="36867" name="Content Placeholder 3" descr="&lt;b&gt;Coffee&lt;/b&gt; and &lt;b&gt;Cookies&lt;/b&gt; by markuspxpx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550" y="2058988"/>
            <a:ext cx="5422900" cy="4067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 bwMode="auto">
          <a:xfrm>
            <a:off x="457200" y="803243"/>
            <a:ext cx="8229600" cy="601351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altLang="en-US" b="1" dirty="0" smtClean="0">
                <a:latin typeface="Gotham-Bold" pitchFamily="49" charset="0"/>
                <a:ea typeface="ＭＳ Ｐゴシック" panose="020B0600070205080204" pitchFamily="34" charset="-128"/>
              </a:rPr>
              <a:t>KC Budget – Non-Personnel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512234"/>
            <a:ext cx="8229600" cy="40671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/>
              <a:buNone/>
              <a:defRPr/>
            </a:pPr>
            <a:r>
              <a:rPr lang="en-US" altLang="en-US" u="sng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Equipment</a:t>
            </a:r>
            <a:r>
              <a:rPr lang="en-US" altLang="en-US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:</a:t>
            </a:r>
          </a:p>
          <a:p>
            <a:pPr marL="0" indent="0">
              <a:buNone/>
              <a:defRPr/>
            </a:pPr>
            <a:r>
              <a:rPr lang="en-US" altLang="en-US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Federal Cost Principle</a:t>
            </a:r>
          </a:p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Equipment is an item costing at least $5,000 with a useful life of more than one year. </a:t>
            </a:r>
          </a:p>
          <a:p>
            <a:pPr lvl="1">
              <a:defRPr/>
            </a:pPr>
            <a:r>
              <a:rPr lang="en-US" altLang="en-US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F&amp;A (indirect costs) is not charged on equipment. </a:t>
            </a:r>
          </a:p>
          <a:p>
            <a:pPr marL="457200" lvl="1" indent="0">
              <a:buNone/>
              <a:defRPr/>
            </a:pPr>
            <a:endParaRPr lang="en-US" altLang="en-US" sz="900" dirty="0" smtClean="0">
              <a:solidFill>
                <a:schemeClr val="tx1"/>
              </a:solidFill>
              <a:latin typeface="Gotham Book" pitchFamily="49" charset="0"/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Items that cost less than $5,000 are not considered equipment, and belong in the supplies category of the budget.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 bwMode="auto">
          <a:xfrm>
            <a:off x="485608" y="848144"/>
            <a:ext cx="8482012" cy="1536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en-US" b="1" dirty="0" smtClean="0">
                <a:latin typeface="Gotham-Bold" pitchFamily="49" charset="0"/>
                <a:ea typeface="ＭＳ Ｐゴシック" panose="020B0600070205080204" pitchFamily="34" charset="-128"/>
              </a:rPr>
              <a:t>Today’s Agenda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608" y="1724025"/>
            <a:ext cx="7399338" cy="4310063"/>
          </a:xfrm>
        </p:spPr>
        <p:txBody>
          <a:bodyPr/>
          <a:lstStyle/>
          <a:p>
            <a:pPr marL="457200" indent="-457200">
              <a:spcBef>
                <a:spcPts val="2400"/>
              </a:spcBef>
              <a:buClr>
                <a:srgbClr val="18453B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Introduction </a:t>
            </a:r>
          </a:p>
          <a:p>
            <a:pPr marL="457200" indent="-457200">
              <a:spcBef>
                <a:spcPts val="2400"/>
              </a:spcBef>
              <a:buClr>
                <a:srgbClr val="18453B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</a:rPr>
              <a:t>PowerPoint link: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u="sng" dirty="0">
                <a:hlinkClick r:id="rId3"/>
              </a:rPr>
              <a:t>https://vprgs.msu.edu/presentations</a:t>
            </a:r>
            <a:endParaRPr lang="en-US" sz="2800" dirty="0"/>
          </a:p>
          <a:p>
            <a:pPr marL="457200" indent="-457200">
              <a:spcBef>
                <a:spcPts val="2400"/>
              </a:spcBef>
              <a:buClr>
                <a:srgbClr val="18453B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Why do budgets matter?</a:t>
            </a:r>
          </a:p>
          <a:p>
            <a:pPr marL="457200" indent="-457200">
              <a:spcBef>
                <a:spcPts val="2400"/>
              </a:spcBef>
              <a:buClr>
                <a:srgbClr val="18453B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</a:rPr>
              <a:t>Budgeting tips</a:t>
            </a:r>
          </a:p>
          <a:p>
            <a:pPr marL="457200" indent="-457200">
              <a:spcBef>
                <a:spcPts val="2400"/>
              </a:spcBef>
              <a:buClr>
                <a:srgbClr val="18453B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Resources and tools needed to prepare a budget</a:t>
            </a:r>
            <a:endParaRPr lang="en-US" sz="2800" u="sng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1200"/>
              </a:spcBef>
              <a:buClr>
                <a:srgbClr val="006600"/>
              </a:buClr>
              <a:buFont typeface="Wingdings" pitchFamily="2" charset="2"/>
              <a:buChar char="ü"/>
              <a:defRPr/>
            </a:pPr>
            <a:endParaRPr lang="en-US" sz="1600" dirty="0" smtClean="0"/>
          </a:p>
          <a:p>
            <a:pPr marL="342900" indent="-342900">
              <a:spcBef>
                <a:spcPts val="1200"/>
              </a:spcBef>
              <a:buClr>
                <a:srgbClr val="006600"/>
              </a:buClr>
              <a:buFont typeface="Wingdings" pitchFamily="2" charset="2"/>
              <a:buChar char="ü"/>
              <a:defRPr/>
            </a:pPr>
            <a:endParaRPr lang="en-US" sz="1200" b="1" dirty="0" smtClean="0">
              <a:solidFill>
                <a:srgbClr val="18453B"/>
              </a:solidFill>
              <a:latin typeface="Arial" charset="0"/>
            </a:endParaRPr>
          </a:p>
          <a:p>
            <a:pPr marL="342900" indent="-342900">
              <a:spcBef>
                <a:spcPts val="1200"/>
              </a:spcBef>
              <a:buClr>
                <a:srgbClr val="006600"/>
              </a:buClr>
              <a:buFont typeface="Wingdings" pitchFamily="2" charset="2"/>
              <a:buChar char="ü"/>
              <a:defRPr/>
            </a:pPr>
            <a:endParaRPr lang="en-US" sz="1200" b="1" dirty="0" smtClean="0">
              <a:solidFill>
                <a:srgbClr val="18453B"/>
              </a:solidFill>
              <a:latin typeface="Arial" charset="0"/>
            </a:endParaRPr>
          </a:p>
          <a:p>
            <a:pPr marL="742950" lvl="1" indent="-285750" algn="l">
              <a:buClr>
                <a:srgbClr val="006600"/>
              </a:buClr>
              <a:buFont typeface="Wingdings" pitchFamily="2" charset="2"/>
              <a:buChar char="§"/>
              <a:defRPr/>
            </a:pPr>
            <a:endParaRPr lang="en-US" sz="2000" b="1" dirty="0" smtClean="0">
              <a:solidFill>
                <a:schemeClr val="tx1"/>
              </a:solidFill>
              <a:latin typeface="Arial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>
              <a:solidFill>
                <a:schemeClr val="tx1"/>
              </a:solidFill>
              <a:ea typeface="+mn-ea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>
              <a:solidFill>
                <a:schemeClr val="tx1"/>
              </a:solidFill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4902"/>
            <a:ext cx="8229600" cy="777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0C533A"/>
                </a:solidFill>
              </a:rPr>
              <a:t>KC Budget – Non-Personnel</a:t>
            </a:r>
            <a:endParaRPr lang="en-US" b="1" dirty="0">
              <a:solidFill>
                <a:srgbClr val="0C533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322" y="1434821"/>
            <a:ext cx="8229600" cy="4230687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u="sng" dirty="0" smtClean="0">
                <a:solidFill>
                  <a:schemeClr val="tx1"/>
                </a:solidFill>
              </a:rPr>
              <a:t>Travel (Domestic)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Look </a:t>
            </a:r>
            <a:r>
              <a:rPr lang="en-US" sz="2600" dirty="0">
                <a:solidFill>
                  <a:schemeClr val="tx1"/>
                </a:solidFill>
              </a:rPr>
              <a:t>for required travel </a:t>
            </a:r>
            <a:r>
              <a:rPr lang="en-US" sz="2600" dirty="0" smtClean="0">
                <a:solidFill>
                  <a:schemeClr val="tx1"/>
                </a:solidFill>
              </a:rPr>
              <a:t>in </a:t>
            </a:r>
            <a:r>
              <a:rPr lang="en-US" sz="2600" dirty="0">
                <a:solidFill>
                  <a:schemeClr val="tx1"/>
                </a:solidFill>
              </a:rPr>
              <a:t>the RFA</a:t>
            </a:r>
          </a:p>
          <a:p>
            <a:pPr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Be as detailed as possible in the budget justification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Airfare, per diem, lodging, car rental, mileage, railway, taxi, etc.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Number of people to what meetings</a:t>
            </a:r>
          </a:p>
          <a:p>
            <a:pPr marL="0" indent="0"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Demo </a:t>
            </a:r>
            <a:r>
              <a:rPr lang="en-US" sz="2600" dirty="0">
                <a:solidFill>
                  <a:schemeClr val="tx1"/>
                </a:solidFill>
              </a:rPr>
              <a:t>of MSU Travel </a:t>
            </a:r>
            <a:r>
              <a:rPr lang="en-US" sz="2600" dirty="0" smtClean="0">
                <a:solidFill>
                  <a:schemeClr val="tx1"/>
                </a:solidFill>
              </a:rPr>
              <a:t>Website</a:t>
            </a:r>
          </a:p>
          <a:p>
            <a:pPr marL="0" indent="0">
              <a:buNone/>
              <a:defRPr/>
            </a:pPr>
            <a:r>
              <a:rPr lang="en-US" sz="2600" dirty="0" smtClean="0">
                <a:hlinkClick r:id="rId3"/>
              </a:rPr>
              <a:t>http://www.ctlr.msu.edu/cotravel/</a:t>
            </a:r>
            <a:endParaRPr lang="en-US" sz="2600" dirty="0" smtClean="0"/>
          </a:p>
          <a:p>
            <a:pPr marL="0" indent="0">
              <a:buFont typeface="Arial"/>
              <a:buNone/>
              <a:defRPr/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idx="1"/>
          </p:nvPr>
        </p:nvSpPr>
        <p:spPr bwMode="auto">
          <a:xfrm>
            <a:off x="341313" y="1230658"/>
            <a:ext cx="8229600" cy="4510267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  <a:defRPr/>
            </a:pPr>
            <a:r>
              <a:rPr lang="en-US" u="sng" dirty="0" smtClean="0">
                <a:solidFill>
                  <a:schemeClr val="tx1"/>
                </a:solidFill>
              </a:rPr>
              <a:t>Travel (International)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Budget </a:t>
            </a:r>
            <a:r>
              <a:rPr lang="en-US" sz="2400" dirty="0">
                <a:solidFill>
                  <a:schemeClr val="tx1"/>
                </a:solidFill>
              </a:rPr>
              <a:t>foreign travel using U.S. air carrier rates</a:t>
            </a:r>
          </a:p>
          <a:p>
            <a:pPr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consider </a:t>
            </a:r>
            <a:r>
              <a:rPr lang="en-US" sz="2400" dirty="0">
                <a:solidFill>
                  <a:schemeClr val="tx1"/>
                </a:solidFill>
              </a:rPr>
              <a:t>unique </a:t>
            </a:r>
            <a:r>
              <a:rPr lang="en-US" sz="2400" dirty="0" smtClean="0">
                <a:solidFill>
                  <a:schemeClr val="tx1"/>
                </a:solidFill>
              </a:rPr>
              <a:t>costs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vaccines/immunizations, visa costs, in-country consultant</a:t>
            </a:r>
          </a:p>
          <a:p>
            <a:pPr>
              <a:defRPr/>
            </a:pPr>
            <a:r>
              <a:rPr lang="en-US" sz="2400" dirty="0">
                <a:solidFill>
                  <a:schemeClr val="tx1"/>
                </a:solidFill>
              </a:rPr>
              <a:t>Be as detailed as possible in the budget justification</a:t>
            </a:r>
          </a:p>
          <a:p>
            <a:pPr lvl="1">
              <a:defRPr/>
            </a:pPr>
            <a:r>
              <a:rPr lang="en-US" sz="2000" dirty="0">
                <a:solidFill>
                  <a:schemeClr val="tx1"/>
                </a:solidFill>
              </a:rPr>
              <a:t>Airfare, </a:t>
            </a:r>
            <a:r>
              <a:rPr lang="en-US" sz="2000" dirty="0" smtClean="0">
                <a:solidFill>
                  <a:schemeClr val="tx1"/>
                </a:solidFill>
              </a:rPr>
              <a:t>per diem, lodging, car </a:t>
            </a:r>
            <a:r>
              <a:rPr lang="en-US" sz="2000" dirty="0">
                <a:solidFill>
                  <a:schemeClr val="tx1"/>
                </a:solidFill>
              </a:rPr>
              <a:t>rental, mileage, railway, taxi, etc.</a:t>
            </a:r>
          </a:p>
          <a:p>
            <a:pPr marL="457200" lvl="1" indent="0">
              <a:buNone/>
              <a:defRPr/>
            </a:pPr>
            <a:endParaRPr lang="en-US" sz="1100" dirty="0">
              <a:solidFill>
                <a:schemeClr val="tx1"/>
              </a:solidFill>
            </a:endParaRPr>
          </a:p>
          <a:p>
            <a:pPr>
              <a:buFont typeface="Arial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latin typeface="Gotham Book" pitchFamily="49" charset="0"/>
                <a:ea typeface="ＭＳ Ｐゴシック" pitchFamily="49" charset="-128"/>
              </a:rPr>
              <a:t>OSP International Budget Preparation Considerations</a:t>
            </a:r>
          </a:p>
          <a:p>
            <a:pPr marL="0">
              <a:buNone/>
              <a:defRPr/>
            </a:pPr>
            <a:r>
              <a:rPr lang="en-US" sz="2000" dirty="0" smtClean="0">
                <a:latin typeface="Gotham Book" pitchFamily="49" charset="0"/>
                <a:ea typeface="ＭＳ Ｐゴシック" pitchFamily="49" charset="-128"/>
                <a:hlinkClick r:id="rId3"/>
              </a:rPr>
              <a:t>https</a:t>
            </a:r>
            <a:r>
              <a:rPr lang="en-US" sz="2000" dirty="0">
                <a:latin typeface="Gotham Book" pitchFamily="49" charset="0"/>
                <a:ea typeface="ＭＳ Ｐゴシック" pitchFamily="49" charset="-128"/>
                <a:hlinkClick r:id="rId3"/>
              </a:rPr>
              <a:t>://</a:t>
            </a:r>
            <a:r>
              <a:rPr lang="en-US" sz="2000" dirty="0" smtClean="0">
                <a:latin typeface="Gotham Book" pitchFamily="49" charset="0"/>
                <a:ea typeface="ＭＳ Ｐゴシック" pitchFamily="49" charset="-128"/>
                <a:hlinkClick r:id="rId3"/>
              </a:rPr>
              <a:t>www.cga.msu.edu/PL/Portal/DocumentViewer.aspx?cga=aQBkAD0ANAAxADcA#int-travel</a:t>
            </a:r>
            <a:endParaRPr lang="en-US" sz="2000" dirty="0" smtClean="0">
              <a:latin typeface="Gotham Book" pitchFamily="49" charset="0"/>
              <a:ea typeface="ＭＳ Ｐゴシック" pitchFamily="49" charset="-128"/>
            </a:endParaRPr>
          </a:p>
          <a:p>
            <a:pPr marL="0"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latin typeface="Gotham Book" pitchFamily="49" charset="0"/>
                <a:ea typeface="ＭＳ Ｐゴシック" pitchFamily="49" charset="-128"/>
              </a:rPr>
              <a:t>Additional Information and Tools for International Projects:</a:t>
            </a:r>
          </a:p>
          <a:p>
            <a:pPr marL="0">
              <a:buNone/>
              <a:defRPr/>
            </a:pPr>
            <a:r>
              <a:rPr lang="en-US" sz="2000" dirty="0">
                <a:solidFill>
                  <a:schemeClr val="tx1"/>
                </a:solidFill>
                <a:latin typeface="Gotham Book" pitchFamily="49" charset="0"/>
                <a:ea typeface="ＭＳ Ｐゴシック" pitchFamily="49" charset="-128"/>
                <a:hlinkClick r:id="rId4"/>
              </a:rPr>
              <a:t>https://</a:t>
            </a:r>
            <a:r>
              <a:rPr lang="en-US" sz="2000" dirty="0" smtClean="0">
                <a:solidFill>
                  <a:schemeClr val="tx1"/>
                </a:solidFill>
                <a:latin typeface="Gotham Book" pitchFamily="49" charset="0"/>
                <a:ea typeface="ＭＳ Ｐゴシック" pitchFamily="49" charset="-128"/>
                <a:hlinkClick r:id="rId4"/>
              </a:rPr>
              <a:t>cga.msu.edu/PL/Portal/DocumentViewer.aspx?cga=aQBkAD0ANAAyADEA</a:t>
            </a:r>
            <a:endParaRPr lang="en-US" sz="2000" dirty="0" smtClean="0">
              <a:solidFill>
                <a:schemeClr val="tx1"/>
              </a:solidFill>
              <a:latin typeface="Gotham Book" pitchFamily="49" charset="0"/>
              <a:ea typeface="ＭＳ Ｐゴシック" pitchFamily="49" charset="-128"/>
            </a:endParaRPr>
          </a:p>
          <a:p>
            <a:pPr marL="0">
              <a:buNone/>
              <a:defRPr/>
            </a:pPr>
            <a:endParaRPr lang="en-US" sz="1600" dirty="0" smtClean="0">
              <a:solidFill>
                <a:schemeClr val="tx1"/>
              </a:solidFill>
              <a:latin typeface="Gotham Book" pitchFamily="49" charset="0"/>
              <a:ea typeface="ＭＳ Ｐゴシック" pitchFamily="49" charset="-128"/>
            </a:endParaRPr>
          </a:p>
          <a:p>
            <a:pPr marL="0">
              <a:buNone/>
              <a:defRPr/>
            </a:pPr>
            <a:endParaRPr lang="en-US" dirty="0" smtClean="0">
              <a:latin typeface="Gotham Book" pitchFamily="49" charset="0"/>
              <a:ea typeface="ＭＳ Ｐゴシック" pitchFamily="49" charset="-128"/>
            </a:endParaRPr>
          </a:p>
          <a:p>
            <a:pPr marL="0">
              <a:buNone/>
              <a:defRPr/>
            </a:pPr>
            <a:endParaRPr lang="en-US" dirty="0" smtClean="0">
              <a:latin typeface="Gotham Book" pitchFamily="49" charset="0"/>
              <a:ea typeface="ＭＳ Ｐゴシック" pitchFamily="49" charset="-12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68664" y="589485"/>
            <a:ext cx="8229600" cy="92822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0C533A"/>
                </a:solidFill>
              </a:rPr>
              <a:t>KC Budget – Non-Personnel</a:t>
            </a:r>
            <a:endParaRPr lang="en-US" sz="3200" b="1" dirty="0">
              <a:solidFill>
                <a:srgbClr val="0C533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 bwMode="auto">
          <a:xfrm>
            <a:off x="381786" y="777876"/>
            <a:ext cx="8229600" cy="4794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altLang="en-US" sz="4000" b="1" dirty="0" smtClean="0">
                <a:latin typeface="Gotham-Bold" pitchFamily="49" charset="0"/>
                <a:ea typeface="ＭＳ Ｐゴシック" pitchFamily="49" charset="-128"/>
              </a:rPr>
              <a:t>KC Budget - Other Direct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5984"/>
            <a:ext cx="8229600" cy="4586287"/>
          </a:xfrm>
        </p:spPr>
        <p:txBody>
          <a:bodyPr/>
          <a:lstStyle/>
          <a:p>
            <a:pPr>
              <a:buFont typeface="Arial"/>
              <a:buNone/>
              <a:defRPr/>
            </a:pPr>
            <a:r>
              <a:rPr lang="en-US" u="sng" dirty="0" smtClean="0">
                <a:solidFill>
                  <a:schemeClr val="tx1"/>
                </a:solidFill>
              </a:rPr>
              <a:t>Materials and Supplies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Project-specific supplies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Laboratory supplies </a:t>
            </a:r>
            <a:r>
              <a:rPr lang="en-US" sz="2000" dirty="0" smtClean="0">
                <a:solidFill>
                  <a:schemeClr val="tx1"/>
                </a:solidFill>
              </a:rPr>
              <a:t>(chemicals, beakers, etc.)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Diagnostic sampling kits or tests</a:t>
            </a:r>
          </a:p>
          <a:p>
            <a:pPr marL="0" indent="0">
              <a:buNone/>
              <a:defRPr/>
            </a:pPr>
            <a:endParaRPr lang="en-US" sz="1100" dirty="0" smtClean="0">
              <a:solidFill>
                <a:schemeClr val="tx1"/>
              </a:solidFill>
            </a:endParaRPr>
          </a:p>
          <a:p>
            <a:pPr marL="0">
              <a:spcBef>
                <a:spcPts val="0"/>
              </a:spcBef>
              <a:buFont typeface="Arial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Supplies that are typically unallowable and require additional justification:</a:t>
            </a:r>
          </a:p>
          <a:p>
            <a:pPr marL="0">
              <a:spcBef>
                <a:spcPts val="0"/>
              </a:spcBef>
              <a:buFont typeface="Arial"/>
              <a:buNone/>
              <a:defRPr/>
            </a:pPr>
            <a:endParaRPr lang="en-US" sz="800" dirty="0" smtClean="0">
              <a:solidFill>
                <a:schemeClr val="tx1"/>
              </a:solidFill>
            </a:endParaRPr>
          </a:p>
          <a:p>
            <a:pPr marL="982980" lvl="2">
              <a:spcBef>
                <a:spcPts val="0"/>
              </a:spcBef>
              <a:defRPr/>
            </a:pPr>
            <a:r>
              <a:rPr lang="en-US" sz="2200" dirty="0" smtClean="0"/>
              <a:t>Computers</a:t>
            </a:r>
          </a:p>
          <a:p>
            <a:pPr marL="982980" lvl="2">
              <a:spcBef>
                <a:spcPts val="0"/>
              </a:spcBef>
              <a:defRPr/>
            </a:pPr>
            <a:r>
              <a:rPr lang="en-US" sz="2200" dirty="0" smtClean="0"/>
              <a:t>Toner, paper, pens and pencils, general office supplies</a:t>
            </a:r>
          </a:p>
          <a:p>
            <a:pPr marL="982980" lvl="2">
              <a:spcBef>
                <a:spcPts val="0"/>
              </a:spcBef>
              <a:defRPr/>
            </a:pPr>
            <a:r>
              <a:rPr lang="en-US" sz="2200" dirty="0" smtClean="0"/>
              <a:t>Food, meals</a:t>
            </a:r>
          </a:p>
          <a:p>
            <a:pPr>
              <a:buFont typeface="Arial"/>
              <a:buNone/>
              <a:defRPr/>
            </a:pPr>
            <a:endParaRPr lang="en-US" dirty="0"/>
          </a:p>
        </p:txBody>
      </p:sp>
      <p:pic>
        <p:nvPicPr>
          <p:cNvPr id="45060" name="Picture 3" descr="http://suvaneconib.files.wordpress.com/2010/08/danger-sign.jpeg?w=6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94" y="4524718"/>
            <a:ext cx="590500" cy="51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 bwMode="auto">
          <a:xfrm>
            <a:off x="457200" y="915987"/>
            <a:ext cx="8229600" cy="4794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altLang="en-US" sz="4000" b="1" dirty="0" smtClean="0">
                <a:latin typeface="Gotham-Bold" pitchFamily="49" charset="0"/>
                <a:ea typeface="ＭＳ Ｐゴシック" pitchFamily="49" charset="-128"/>
              </a:rPr>
              <a:t>KC Budget - Other Direct Costs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06501"/>
            <a:ext cx="8229600" cy="4067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u="sng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Professional Services/Consultant</a:t>
            </a:r>
            <a:r>
              <a:rPr lang="en-US" altLang="en-US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Typically MSU employees are not allowed to be consultants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Specify an hourly rate of pay and number of days of expected service to the project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Can include travel, lodging, meals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Consultants are usually paid individually and not through institutional salary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 bwMode="auto">
          <a:xfrm>
            <a:off x="457200" y="915987"/>
            <a:ext cx="8229600" cy="4794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altLang="en-US" sz="4000" b="1" dirty="0" smtClean="0">
                <a:latin typeface="Gotham-Bold" pitchFamily="49" charset="0"/>
                <a:ea typeface="ＭＳ Ｐゴシック" pitchFamily="49" charset="-128"/>
              </a:rPr>
              <a:t>KC Budget - Other Direct Costs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06501"/>
            <a:ext cx="8229600" cy="4067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u="sng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Publications/Documentation/Dissemination</a:t>
            </a:r>
            <a:r>
              <a:rPr lang="en-US" altLang="en-US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:</a:t>
            </a:r>
          </a:p>
          <a:p>
            <a:r>
              <a:rPr lang="en-US" altLang="en-US" sz="2400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Publishing costs for journals</a:t>
            </a:r>
          </a:p>
          <a:p>
            <a:r>
              <a:rPr lang="en-US" altLang="en-US" sz="2400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Can also include preparing and publishing reports</a:t>
            </a:r>
          </a:p>
          <a:p>
            <a:r>
              <a:rPr lang="en-US" altLang="en-US" sz="2400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Storage and indexing of data and databases</a:t>
            </a:r>
          </a:p>
          <a:p>
            <a:r>
              <a:rPr lang="en-US" altLang="en-US" sz="2400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Storage and preservation of physical specimens</a:t>
            </a:r>
          </a:p>
          <a:p>
            <a:endParaRPr lang="en-US" altLang="en-US" sz="2400" dirty="0" smtClean="0">
              <a:solidFill>
                <a:schemeClr val="tx1"/>
              </a:solidFill>
              <a:latin typeface="Gotham Book" pitchFamily="49" charset="0"/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u="sng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Graduate tuition &amp; fees</a:t>
            </a:r>
            <a:r>
              <a:rPr lang="en-US" altLang="en-US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Grad Tuition Chart – link on slide 16</a:t>
            </a:r>
          </a:p>
        </p:txBody>
      </p:sp>
    </p:spTree>
    <p:extLst>
      <p:ext uri="{BB962C8B-B14F-4D97-AF65-F5344CB8AC3E}">
        <p14:creationId xmlns:p14="http://schemas.microsoft.com/office/powerpoint/2010/main" val="34794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 bwMode="auto">
          <a:xfrm>
            <a:off x="457200" y="792290"/>
            <a:ext cx="8229600" cy="621731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altLang="en-US" b="1" dirty="0" smtClean="0">
                <a:latin typeface="Gotham-Bold" pitchFamily="49" charset="0"/>
                <a:ea typeface="ＭＳ Ｐゴシック" panose="020B0600070205080204" pitchFamily="34" charset="-128"/>
              </a:rPr>
              <a:t>KC Budget – Other Direct Costs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 bwMode="auto">
          <a:xfrm>
            <a:off x="362930" y="1414021"/>
            <a:ext cx="8229600" cy="459805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14300" indent="0">
              <a:buNone/>
            </a:pPr>
            <a:r>
              <a:rPr lang="en-US" altLang="en-US" u="sng" dirty="0" err="1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Subawards</a:t>
            </a:r>
            <a:r>
              <a:rPr lang="en-US" altLang="en-US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:</a:t>
            </a:r>
          </a:p>
          <a:p>
            <a:pPr marL="114300" indent="0">
              <a:buNone/>
            </a:pPr>
            <a:endParaRPr lang="en-US" altLang="en-US" sz="400" dirty="0" smtClean="0">
              <a:solidFill>
                <a:schemeClr val="tx1"/>
              </a:solidFill>
              <a:latin typeface="Gotham Book" pitchFamily="49" charset="0"/>
              <a:ea typeface="ＭＳ Ｐゴシック" panose="020B0600070205080204" pitchFamily="34" charset="-128"/>
            </a:endParaRP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en-US" sz="2400" dirty="0" err="1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Subawards</a:t>
            </a:r>
            <a:r>
              <a:rPr lang="en-US" altLang="en-US" sz="2400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 include and fund collaborators from other institutions </a:t>
            </a: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The subaward budget usually includes direct costs such as salary, travel, and supplies, and F&amp;A (indirect costs).</a:t>
            </a: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Budget requirements from the solicitation or sponsor also apply to </a:t>
            </a:r>
            <a:r>
              <a:rPr lang="en-US" altLang="en-US" sz="2400" dirty="0" err="1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subawardees</a:t>
            </a:r>
            <a:r>
              <a:rPr lang="en-US" altLang="en-US" sz="2400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.</a:t>
            </a: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Please be aware of required documentation for </a:t>
            </a:r>
            <a:r>
              <a:rPr lang="en-US" altLang="en-US" sz="2400" dirty="0" err="1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subawards</a:t>
            </a:r>
            <a:r>
              <a:rPr lang="en-US" altLang="en-US" sz="2400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.</a:t>
            </a:r>
          </a:p>
          <a:p>
            <a:pPr marL="857250" lvl="1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Budget, Justification, </a:t>
            </a:r>
            <a:r>
              <a:rPr lang="en-US" altLang="en-US" sz="2000" dirty="0" err="1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Subrecipient</a:t>
            </a:r>
            <a:r>
              <a:rPr lang="en-US" altLang="en-US" sz="2000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 Commitment Form, Letter signed by AOR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 bwMode="auto">
          <a:xfrm>
            <a:off x="457200" y="1249363"/>
            <a:ext cx="8229600" cy="4794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en-US" altLang="en-US" sz="4000" b="1" dirty="0" smtClean="0">
                <a:latin typeface="Gotham-Bold" pitchFamily="49" charset="0"/>
                <a:ea typeface="ＭＳ Ｐゴシック" pitchFamily="49" charset="-128"/>
              </a:rPr>
              <a:t>Questions – Non-Personnel</a:t>
            </a:r>
          </a:p>
        </p:txBody>
      </p:sp>
      <p:pic>
        <p:nvPicPr>
          <p:cNvPr id="51203" name="Content Placeholder 3" descr="Green Question Mark Clip Art Image Search Results Picture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050" y="2181225"/>
            <a:ext cx="1993900" cy="3822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ctrTitle"/>
          </p:nvPr>
        </p:nvSpPr>
        <p:spPr bwMode="auto">
          <a:xfrm>
            <a:off x="352743" y="715341"/>
            <a:ext cx="8482012" cy="868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altLang="en-US" sz="4000" b="1" dirty="0" smtClean="0">
                <a:latin typeface="Gotham-Bold" pitchFamily="49" charset="0"/>
                <a:ea typeface="ＭＳ Ｐゴシック" panose="020B0600070205080204" pitchFamily="34" charset="-128"/>
              </a:rPr>
              <a:t>KC Budget – F&amp;A</a:t>
            </a:r>
            <a:br>
              <a:rPr lang="en-US" altLang="en-US" sz="4000" b="1" dirty="0" smtClean="0">
                <a:latin typeface="Gotham-Bold" pitchFamily="49" charset="0"/>
                <a:ea typeface="ＭＳ Ｐゴシック" panose="020B0600070205080204" pitchFamily="34" charset="-128"/>
              </a:rPr>
            </a:br>
            <a:r>
              <a:rPr lang="en-US" altLang="en-US" sz="800" b="1" dirty="0" smtClean="0">
                <a:latin typeface="Gotham-Bold" pitchFamily="49" charset="0"/>
                <a:ea typeface="ＭＳ Ｐゴシック" panose="020B0600070205080204" pitchFamily="34" charset="-128"/>
              </a:rPr>
              <a:t/>
            </a:r>
            <a:br>
              <a:rPr lang="en-US" altLang="en-US" sz="800" b="1" dirty="0" smtClean="0">
                <a:latin typeface="Gotham-Bold" pitchFamily="49" charset="0"/>
                <a:ea typeface="ＭＳ Ｐゴシック" panose="020B0600070205080204" pitchFamily="34" charset="-128"/>
              </a:rPr>
            </a:br>
            <a:r>
              <a:rPr lang="en-US" altLang="en-US" b="1" dirty="0" smtClean="0">
                <a:latin typeface="Gotham-Bold" pitchFamily="49" charset="0"/>
                <a:ea typeface="ＭＳ Ｐゴシック" panose="020B0600070205080204" pitchFamily="34" charset="-128"/>
              </a:rPr>
              <a:t>Direct vs. F&amp;A (indirect costs)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924" y="2026762"/>
            <a:ext cx="8395649" cy="4348163"/>
          </a:xfrm>
        </p:spPr>
        <p:txBody>
          <a:bodyPr>
            <a:normAutofit fontScale="92500"/>
          </a:bodyPr>
          <a:lstStyle/>
          <a:p>
            <a:pPr marL="457200" indent="-457200" eaLnBrk="1" fontAlgn="auto" hangingPunct="1">
              <a:spcAft>
                <a:spcPts val="0"/>
              </a:spcAft>
              <a:buClr>
                <a:srgbClr val="18453B"/>
              </a:buClr>
              <a:buFont typeface="Arial" panose="020B0604020202020204" pitchFamily="34" charset="0"/>
              <a:buChar char="•"/>
              <a:defRPr/>
            </a:pPr>
            <a:r>
              <a:rPr lang="en-US" sz="2800" b="1" dirty="0" smtClean="0">
                <a:solidFill>
                  <a:srgbClr val="18453B"/>
                </a:solidFill>
                <a:ea typeface="+mn-ea"/>
                <a:cs typeface="Arial" pitchFamily="34" charset="0"/>
              </a:rPr>
              <a:t>Direct Costs</a:t>
            </a:r>
            <a:r>
              <a:rPr lang="en-US" sz="2800" dirty="0" smtClean="0">
                <a:solidFill>
                  <a:srgbClr val="18453B"/>
                </a:solidFill>
                <a:ea typeface="+mn-ea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ea typeface="+mn-ea"/>
                <a:cs typeface="Arial" pitchFamily="34" charset="0"/>
              </a:rPr>
              <a:t>– Specifically identifiable to your project</a:t>
            </a:r>
          </a:p>
          <a:p>
            <a:pPr marL="914400" lvl="1" indent="-4572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solidFill>
                  <a:schemeClr val="tx1"/>
                </a:solidFill>
                <a:ea typeface="+mn-ea"/>
                <a:cs typeface="Arial" pitchFamily="34" charset="0"/>
              </a:rPr>
              <a:t>Ex. Salaries, fringe benefits, tuition remission, consultants, equipment, supplies and materials, travel, and </a:t>
            </a:r>
            <a:r>
              <a:rPr lang="en-US" sz="2600" dirty="0" err="1" smtClean="0">
                <a:solidFill>
                  <a:schemeClr val="tx1"/>
                </a:solidFill>
                <a:ea typeface="+mn-ea"/>
                <a:cs typeface="Arial" pitchFamily="34" charset="0"/>
              </a:rPr>
              <a:t>subawards</a:t>
            </a:r>
            <a:endParaRPr lang="en-US" sz="2600" dirty="0" smtClean="0">
              <a:solidFill>
                <a:schemeClr val="tx1"/>
              </a:solidFill>
              <a:ea typeface="+mn-ea"/>
              <a:cs typeface="Arial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rgbClr val="18453B"/>
              </a:buClr>
              <a:buFont typeface="Arial" panose="020B0604020202020204" pitchFamily="34" charset="0"/>
              <a:buChar char="•"/>
              <a:defRPr/>
            </a:pPr>
            <a:r>
              <a:rPr lang="en-US" sz="2800" b="1" dirty="0" smtClean="0">
                <a:solidFill>
                  <a:srgbClr val="18453B"/>
                </a:solidFill>
                <a:ea typeface="+mn-ea"/>
                <a:cs typeface="Arial" pitchFamily="34" charset="0"/>
              </a:rPr>
              <a:t>F&amp;A Costs </a:t>
            </a:r>
            <a:r>
              <a:rPr lang="en-US" sz="2800" dirty="0" smtClean="0">
                <a:solidFill>
                  <a:schemeClr val="tx1"/>
                </a:solidFill>
                <a:ea typeface="+mn-ea"/>
                <a:cs typeface="Arial" pitchFamily="34" charset="0"/>
              </a:rPr>
              <a:t>– </a:t>
            </a:r>
            <a:r>
              <a:rPr lang="en-US" sz="2800" b="1" dirty="0" smtClean="0">
                <a:solidFill>
                  <a:schemeClr val="tx1"/>
                </a:solidFill>
                <a:ea typeface="+mn-ea"/>
                <a:cs typeface="Arial" pitchFamily="34" charset="0"/>
              </a:rPr>
              <a:t>NOT</a:t>
            </a:r>
            <a:r>
              <a:rPr lang="en-US" sz="2800" dirty="0" smtClean="0">
                <a:solidFill>
                  <a:schemeClr val="tx1"/>
                </a:solidFill>
                <a:ea typeface="+mn-ea"/>
                <a:cs typeface="Arial" pitchFamily="34" charset="0"/>
              </a:rPr>
              <a:t> specifically identifiable to your project</a:t>
            </a:r>
          </a:p>
          <a:p>
            <a:pPr marL="914400" lvl="1" indent="-4572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solidFill>
                  <a:schemeClr val="tx1"/>
                </a:solidFill>
                <a:ea typeface="+mn-ea"/>
                <a:cs typeface="Arial" pitchFamily="34" charset="0"/>
              </a:rPr>
              <a:t>Ex. Buildings, utilities, administrative support (OSP)</a:t>
            </a:r>
          </a:p>
          <a:p>
            <a:pPr marL="914400" lvl="1" indent="-4572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solidFill>
                  <a:schemeClr val="tx1"/>
                </a:solidFill>
                <a:ea typeface="+mn-ea"/>
                <a:cs typeface="Arial" pitchFamily="34" charset="0"/>
              </a:rPr>
              <a:t>Check your solicitation for the amount that should be charged to your project.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>
              <a:solidFill>
                <a:schemeClr val="tx1"/>
              </a:solidFill>
              <a:ea typeface="+mn-ea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>
              <a:solidFill>
                <a:schemeClr val="tx1"/>
              </a:solidFill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14" y="714375"/>
            <a:ext cx="8927184" cy="67136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400" b="1" dirty="0" smtClean="0"/>
              <a:t>MSU’s Federally Negotiated Indirect Cost Rate</a:t>
            </a:r>
            <a:r>
              <a:rPr lang="en-US" sz="3800" b="1" dirty="0" smtClean="0"/>
              <a:t/>
            </a:r>
            <a:br>
              <a:rPr lang="en-US" sz="3800" b="1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951" y="1688184"/>
            <a:ext cx="8422849" cy="4221163"/>
          </a:xfrm>
        </p:spPr>
        <p:txBody>
          <a:bodyPr/>
          <a:lstStyle/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Our </a:t>
            </a:r>
            <a:r>
              <a:rPr lang="en-US" dirty="0">
                <a:solidFill>
                  <a:schemeClr val="tx1"/>
                </a:solidFill>
              </a:rPr>
              <a:t>federally negotiated rate uses the MTDC base, which excludes grad tuition and fees, equipment, </a:t>
            </a:r>
            <a:r>
              <a:rPr lang="en-US" dirty="0" smtClean="0">
                <a:solidFill>
                  <a:schemeClr val="tx1"/>
                </a:solidFill>
              </a:rPr>
              <a:t>participant support cost, subcontract </a:t>
            </a:r>
            <a:r>
              <a:rPr lang="en-US" dirty="0">
                <a:solidFill>
                  <a:schemeClr val="tx1"/>
                </a:solidFill>
              </a:rPr>
              <a:t>payments over $25k, and other costs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If your project is more than 50% off campus, you should use the 26% off campus rate. </a:t>
            </a:r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en-US" i="1" dirty="0" smtClean="0">
                <a:solidFill>
                  <a:schemeClr val="tx1"/>
                </a:solidFill>
              </a:rPr>
              <a:t>   Subawards are not included in this determination.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14" y="714375"/>
            <a:ext cx="8927184" cy="67136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100" b="1" dirty="0" smtClean="0"/>
              <a:t>Federally Negotiated Rates</a:t>
            </a:r>
            <a:endParaRPr lang="en-US" sz="3100" dirty="0"/>
          </a:p>
        </p:txBody>
      </p:sp>
      <p:pic>
        <p:nvPicPr>
          <p:cNvPr id="6" name="Picture 1" descr="image00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33" r="1099" b="30151"/>
          <a:stretch/>
        </p:blipFill>
        <p:spPr bwMode="auto">
          <a:xfrm>
            <a:off x="515234" y="1385740"/>
            <a:ext cx="6701307" cy="4796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839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457200" y="992691"/>
            <a:ext cx="8229600" cy="4794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sz="4000" b="1" dirty="0" smtClean="0">
                <a:latin typeface="Gotham-Bold" pitchFamily="49" charset="0"/>
                <a:ea typeface="ＭＳ Ｐゴシック" pitchFamily="49" charset="-128"/>
              </a:rPr>
              <a:t>Session Objectives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058988"/>
            <a:ext cx="8229600" cy="40671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Develop an understanding of the role of the budget</a:t>
            </a:r>
            <a:br>
              <a:rPr lang="en-US" altLang="en-US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</a:br>
            <a:endParaRPr lang="en-US" altLang="en-US" dirty="0" smtClean="0">
              <a:solidFill>
                <a:schemeClr val="tx1"/>
              </a:solidFill>
              <a:latin typeface="Gotham Book" pitchFamily="49" charset="0"/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Understand the principles that guide the development of acceptable budgets</a:t>
            </a:r>
            <a:br>
              <a:rPr lang="en-US" altLang="en-US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</a:br>
            <a:endParaRPr lang="en-US" altLang="en-US" dirty="0" smtClean="0">
              <a:solidFill>
                <a:schemeClr val="tx1"/>
              </a:solidFill>
              <a:latin typeface="Gotham Book" pitchFamily="49" charset="0"/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Obtain the tools to develop accurate budgets</a:t>
            </a:r>
          </a:p>
          <a:p>
            <a:pPr marL="0" indent="0">
              <a:buFont typeface="Arial"/>
              <a:buNone/>
              <a:defRPr/>
            </a:pPr>
            <a:endParaRPr lang="en-US" altLang="en-US" dirty="0" smtClean="0">
              <a:solidFill>
                <a:schemeClr val="tx1"/>
              </a:solidFill>
              <a:latin typeface="Gotham Book" pitchFamily="49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ctrTitle"/>
          </p:nvPr>
        </p:nvSpPr>
        <p:spPr bwMode="auto">
          <a:xfrm>
            <a:off x="309563" y="960438"/>
            <a:ext cx="8482012" cy="1536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latin typeface="Gotham-Bold" pitchFamily="49" charset="0"/>
                <a:ea typeface="ＭＳ Ｐゴシック" panose="020B0600070205080204" pitchFamily="34" charset="-128"/>
              </a:rPr>
              <a:t>KC Budget - Cost Sharing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9563" y="1709738"/>
            <a:ext cx="8107362" cy="5075237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1200"/>
              </a:spcBef>
              <a:buClr>
                <a:srgbClr val="006600"/>
              </a:buClr>
              <a:defRPr/>
            </a:pPr>
            <a:r>
              <a:rPr lang="en-US" sz="9600" b="1" dirty="0" smtClean="0">
                <a:solidFill>
                  <a:srgbClr val="18453B"/>
                </a:solidFill>
                <a:latin typeface="Gotham-Bold"/>
              </a:rPr>
              <a:t>Cost sharing </a:t>
            </a:r>
            <a:r>
              <a:rPr lang="en-US" sz="9600" dirty="0">
                <a:solidFill>
                  <a:schemeClr val="tx1"/>
                </a:solidFill>
                <a:latin typeface="Gotham-Bold"/>
                <a:ea typeface="ＭＳ Ｐゴシック" pitchFamily="49" charset="-128"/>
              </a:rPr>
              <a:t>is that portion of the project costs that are paid from sources other than the sponsor.</a:t>
            </a:r>
          </a:p>
          <a:p>
            <a:pPr>
              <a:spcBef>
                <a:spcPts val="1200"/>
              </a:spcBef>
              <a:buClr>
                <a:srgbClr val="006600"/>
              </a:buClr>
              <a:defRPr/>
            </a:pPr>
            <a:r>
              <a:rPr lang="en-US" sz="9600" b="1" dirty="0" smtClean="0">
                <a:solidFill>
                  <a:srgbClr val="18453B"/>
                </a:solidFill>
                <a:latin typeface="Gotham-Bold"/>
                <a:ea typeface="ＭＳ Ｐゴシック" pitchFamily="49" charset="-128"/>
              </a:rPr>
              <a:t>Include </a:t>
            </a:r>
            <a:r>
              <a:rPr lang="en-US" sz="9600" b="1" dirty="0">
                <a:solidFill>
                  <a:srgbClr val="18453B"/>
                </a:solidFill>
                <a:latin typeface="Gotham-Bold"/>
                <a:ea typeface="ＭＳ Ｐゴシック" pitchFamily="49" charset="-128"/>
              </a:rPr>
              <a:t>only when required</a:t>
            </a:r>
          </a:p>
          <a:p>
            <a:pPr marL="742950" lvl="1" indent="-285750" algn="l">
              <a:spcBef>
                <a:spcPts val="600"/>
              </a:spcBef>
              <a:buClr>
                <a:srgbClr val="18453B"/>
              </a:buClr>
              <a:buFont typeface="Arial" panose="020B0604020202020204" pitchFamily="34" charset="0"/>
              <a:buChar char="•"/>
              <a:defRPr/>
            </a:pPr>
            <a:r>
              <a:rPr lang="en-US" sz="9600" dirty="0">
                <a:solidFill>
                  <a:schemeClr val="tx1"/>
                </a:solidFill>
                <a:latin typeface="Gotham-Bold"/>
                <a:ea typeface="ＭＳ Ｐゴシック" pitchFamily="49" charset="-128"/>
                <a:cs typeface="Gotham Book"/>
              </a:rPr>
              <a:t>Many federal agencies that previously required cost sharing have reduced or eliminated the requirement and instead are basing their funding decisions on the technical merits of the proposal.</a:t>
            </a:r>
          </a:p>
          <a:p>
            <a:pPr>
              <a:spcBef>
                <a:spcPts val="1200"/>
              </a:spcBef>
              <a:buClr>
                <a:srgbClr val="006600"/>
              </a:buClr>
              <a:defRPr/>
            </a:pPr>
            <a:r>
              <a:rPr lang="en-US" sz="9600" b="1" dirty="0">
                <a:solidFill>
                  <a:srgbClr val="18453B"/>
                </a:solidFill>
                <a:latin typeface="Gotham-Bold"/>
                <a:ea typeface="ＭＳ Ｐゴシック" pitchFamily="49" charset="-128"/>
              </a:rPr>
              <a:t>Mandatory vs. Voluntary</a:t>
            </a:r>
          </a:p>
          <a:p>
            <a:pPr marL="742950" lvl="1" indent="-285750" algn="l">
              <a:spcBef>
                <a:spcPts val="600"/>
              </a:spcBef>
              <a:buClr>
                <a:srgbClr val="18453B"/>
              </a:buClr>
              <a:buFont typeface="Arial" panose="020B0604020202020204" pitchFamily="34" charset="0"/>
              <a:buChar char="•"/>
              <a:defRPr/>
            </a:pPr>
            <a:r>
              <a:rPr lang="en-US" sz="9600" dirty="0">
                <a:solidFill>
                  <a:schemeClr val="tx1"/>
                </a:solidFill>
                <a:latin typeface="Gotham-Bold"/>
                <a:ea typeface="ＭＳ Ｐゴシック" pitchFamily="49" charset="-128"/>
                <a:cs typeface="Gotham Book"/>
              </a:rPr>
              <a:t>Mandatory cost share is a requirement of the solicitation.  Voluntary cost share is NOT a requirement of the solicitation, but is a quantifiable amount identified in the proposal that we are not </a:t>
            </a:r>
            <a:r>
              <a:rPr lang="en-US" sz="9600" dirty="0" smtClean="0">
                <a:solidFill>
                  <a:schemeClr val="tx1"/>
                </a:solidFill>
                <a:latin typeface="Gotham-Bold"/>
                <a:ea typeface="ＭＳ Ｐゴシック" pitchFamily="49" charset="-128"/>
                <a:cs typeface="Gotham Book"/>
              </a:rPr>
              <a:t>requesting </a:t>
            </a:r>
            <a:r>
              <a:rPr lang="en-US" sz="9600" dirty="0">
                <a:solidFill>
                  <a:schemeClr val="tx1"/>
                </a:solidFill>
                <a:latin typeface="Gotham-Bold"/>
                <a:ea typeface="ＭＳ Ｐゴシック" pitchFamily="49" charset="-128"/>
                <a:cs typeface="Gotham Book"/>
              </a:rPr>
              <a:t>the sponsor to pay for.</a:t>
            </a:r>
          </a:p>
          <a:p>
            <a:pPr marL="742950" lvl="1" indent="-285750" algn="l">
              <a:buClr>
                <a:srgbClr val="006600"/>
              </a:buClr>
              <a:buFont typeface="Wingdings" pitchFamily="2" charset="2"/>
              <a:buChar char="§"/>
              <a:defRPr/>
            </a:pPr>
            <a:endParaRPr lang="en-US" sz="9600" dirty="0">
              <a:solidFill>
                <a:schemeClr val="tx1"/>
              </a:solidFill>
              <a:latin typeface="Gotham-Bold"/>
              <a:ea typeface="ＭＳ Ｐゴシック" pitchFamily="49" charset="-128"/>
              <a:cs typeface="Gotham Book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1200" dirty="0">
              <a:solidFill>
                <a:schemeClr val="tx1"/>
              </a:solidFill>
              <a:latin typeface="Gotham Book" pitchFamily="49" charset="0"/>
              <a:ea typeface="ＭＳ Ｐゴシック" pitchFamily="49" charset="-128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1200" dirty="0">
              <a:solidFill>
                <a:schemeClr val="tx1"/>
              </a:solidFill>
              <a:latin typeface="Gotham Book" pitchFamily="49" charset="0"/>
              <a:ea typeface="ＭＳ Ｐゴシック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3075"/>
            <a:ext cx="8229600" cy="811062"/>
          </a:xfrm>
        </p:spPr>
        <p:txBody>
          <a:bodyPr>
            <a:noAutofit/>
          </a:bodyPr>
          <a:lstStyle/>
          <a:p>
            <a:r>
              <a:rPr lang="en-US" b="1" dirty="0" smtClean="0"/>
              <a:t>KC Budget - Cost Sharing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6291"/>
            <a:ext cx="8229600" cy="406649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Cost sharing requires approval from the source of funding prior to submission.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need a confirmation letter or documentation from source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Add the voluntary cost share $ amount to the custom data tab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There is a box to enter total cost share amount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34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ctrTitle"/>
          </p:nvPr>
        </p:nvSpPr>
        <p:spPr bwMode="auto">
          <a:xfrm>
            <a:off x="309563" y="673295"/>
            <a:ext cx="8482012" cy="80362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altLang="en-US" b="1" dirty="0" smtClean="0">
                <a:latin typeface="Gotham-Bold" pitchFamily="49" charset="0"/>
                <a:ea typeface="ＭＳ Ｐゴシック" panose="020B0600070205080204" pitchFamily="34" charset="-128"/>
              </a:rPr>
              <a:t>The Budget Justification</a:t>
            </a:r>
            <a:r>
              <a:rPr lang="en-US" altLang="en-US" sz="4000" b="1" dirty="0" smtClean="0">
                <a:latin typeface="Gotham-Bold" pitchFamily="49" charset="0"/>
                <a:ea typeface="ＭＳ Ｐゴシック" panose="020B0600070205080204" pitchFamily="34" charset="-128"/>
              </a:rPr>
              <a:t/>
            </a:r>
            <a:br>
              <a:rPr lang="en-US" altLang="en-US" sz="4000" b="1" dirty="0" smtClean="0">
                <a:latin typeface="Gotham-Bold" pitchFamily="49" charset="0"/>
                <a:ea typeface="ＭＳ Ｐゴシック" panose="020B0600070205080204" pitchFamily="34" charset="-128"/>
              </a:rPr>
            </a:br>
            <a:endParaRPr lang="en-US" altLang="en-US" sz="4000" b="1" dirty="0" smtClean="0">
              <a:latin typeface="Gotham-Bold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9563" y="1367554"/>
            <a:ext cx="8201025" cy="4936141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spcBef>
                <a:spcPts val="1200"/>
              </a:spcBef>
              <a:buClr>
                <a:srgbClr val="18453B"/>
              </a:buClr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Will highlight, explain, and provide rationale for each budget category entry, and how the PI arrived at certain cost estimates</a:t>
            </a:r>
          </a:p>
          <a:p>
            <a:pPr marL="342900" indent="-342900">
              <a:spcBef>
                <a:spcPts val="1200"/>
              </a:spcBef>
              <a:buClr>
                <a:srgbClr val="18453B"/>
              </a:buClr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Used to justify the expenses included in the detailed budget</a:t>
            </a:r>
          </a:p>
          <a:p>
            <a:pPr marL="342900" indent="-342900">
              <a:spcBef>
                <a:spcPts val="1200"/>
              </a:spcBef>
              <a:buClr>
                <a:srgbClr val="18453B"/>
              </a:buClr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Watch for page limitations - check your solicitation</a:t>
            </a:r>
          </a:p>
          <a:p>
            <a:pPr marL="342900" indent="-342900">
              <a:spcBef>
                <a:spcPts val="1200"/>
              </a:spcBef>
              <a:buClr>
                <a:srgbClr val="18453B"/>
              </a:buClr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Stay away from including dollar amounts for categories unless the sponsor requires it</a:t>
            </a:r>
          </a:p>
          <a:p>
            <a:pPr marL="800100" lvl="1" indent="-342900" algn="l">
              <a:spcBef>
                <a:spcPts val="600"/>
              </a:spcBef>
              <a:buClr>
                <a:srgbClr val="18453B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chemeClr val="tx1"/>
                </a:solidFill>
              </a:rPr>
              <a:t>Put project totals for broad categories like personnel and non-personnel </a:t>
            </a:r>
          </a:p>
          <a:p>
            <a:pPr marL="342900" indent="-342900">
              <a:spcBef>
                <a:spcPts val="1200"/>
              </a:spcBef>
              <a:buClr>
                <a:srgbClr val="18453B"/>
              </a:buClr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Be very detailed when justifying certain categories of expense such as foreign travel and consultants</a:t>
            </a:r>
          </a:p>
          <a:p>
            <a:pPr marL="342900" indent="-342900">
              <a:spcBef>
                <a:spcPts val="1200"/>
              </a:spcBef>
              <a:buClr>
                <a:srgbClr val="18453B"/>
              </a:buClr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Watch for agency rules on justifying effort – percentages vs. person months</a:t>
            </a:r>
          </a:p>
          <a:p>
            <a:pPr marL="342900" indent="-342900">
              <a:spcBef>
                <a:spcPts val="1200"/>
              </a:spcBef>
              <a:buClr>
                <a:srgbClr val="18453B"/>
              </a:buClr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Don’t include more effort than what you are budgeting</a:t>
            </a:r>
          </a:p>
          <a:p>
            <a:pPr marL="342900" indent="-342900">
              <a:spcBef>
                <a:spcPts val="1200"/>
              </a:spcBef>
              <a:buClr>
                <a:srgbClr val="006600"/>
              </a:buClr>
              <a:buFont typeface="Wingdings" pitchFamily="2" charset="2"/>
              <a:buChar char="ü"/>
              <a:defRPr/>
            </a:pPr>
            <a:endParaRPr lang="en-US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742950" lvl="1" indent="-285750" algn="l">
              <a:buClr>
                <a:srgbClr val="006600"/>
              </a:buClr>
              <a:buFont typeface="Wingdings" pitchFamily="2" charset="2"/>
              <a:buChar char="§"/>
              <a:defRPr/>
            </a:pPr>
            <a:endParaRPr lang="en-US" sz="2000" b="1" dirty="0" smtClean="0">
              <a:solidFill>
                <a:schemeClr val="tx1"/>
              </a:solidFill>
              <a:latin typeface="Arial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>
              <a:solidFill>
                <a:schemeClr val="tx1"/>
              </a:solidFill>
              <a:ea typeface="+mn-ea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>
              <a:solidFill>
                <a:schemeClr val="tx1"/>
              </a:solidFill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ctrTitle"/>
          </p:nvPr>
        </p:nvSpPr>
        <p:spPr bwMode="auto">
          <a:xfrm>
            <a:off x="309563" y="673295"/>
            <a:ext cx="8482012" cy="80362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altLang="en-US" b="1" dirty="0" smtClean="0">
                <a:latin typeface="Gotham-Bold" pitchFamily="49" charset="0"/>
                <a:ea typeface="ＭＳ Ｐゴシック" panose="020B0600070205080204" pitchFamily="34" charset="-128"/>
              </a:rPr>
              <a:t>In Summary</a:t>
            </a:r>
            <a:r>
              <a:rPr lang="en-US" altLang="en-US" sz="4000" b="1" dirty="0" smtClean="0">
                <a:latin typeface="Gotham-Bold" pitchFamily="49" charset="0"/>
                <a:ea typeface="ＭＳ Ｐゴシック" panose="020B0600070205080204" pitchFamily="34" charset="-128"/>
              </a:rPr>
              <a:t/>
            </a:r>
            <a:br>
              <a:rPr lang="en-US" altLang="en-US" sz="4000" b="1" dirty="0" smtClean="0">
                <a:latin typeface="Gotham-Bold" pitchFamily="49" charset="0"/>
                <a:ea typeface="ＭＳ Ｐゴシック" panose="020B0600070205080204" pitchFamily="34" charset="-128"/>
              </a:rPr>
            </a:br>
            <a:endParaRPr lang="en-US" altLang="en-US" sz="4000" b="1" dirty="0" smtClean="0">
              <a:latin typeface="Gotham-Bold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9563" y="1367554"/>
            <a:ext cx="8201025" cy="4936141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1200"/>
              </a:spcBef>
              <a:buClr>
                <a:srgbClr val="18453B"/>
              </a:buClr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Establish contact between PI, pre-award office, and potential </a:t>
            </a:r>
            <a:r>
              <a:rPr lang="en-US" dirty="0" err="1" smtClean="0">
                <a:solidFill>
                  <a:schemeClr val="tx1"/>
                </a:solidFill>
              </a:rPr>
              <a:t>subawards</a:t>
            </a:r>
            <a:r>
              <a:rPr lang="en-US" dirty="0" smtClean="0">
                <a:solidFill>
                  <a:schemeClr val="tx1"/>
                </a:solidFill>
              </a:rPr>
              <a:t> early</a:t>
            </a:r>
          </a:p>
          <a:p>
            <a:pPr marL="342900" indent="-342900">
              <a:spcBef>
                <a:spcPts val="1200"/>
              </a:spcBef>
              <a:buClr>
                <a:srgbClr val="18453B"/>
              </a:buClr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Budgets must be allowable, reasonable, and allocable –they can make or break a proposal</a:t>
            </a:r>
          </a:p>
          <a:p>
            <a:pPr marL="342900" indent="-342900">
              <a:spcBef>
                <a:spcPts val="1200"/>
              </a:spcBef>
              <a:buClr>
                <a:srgbClr val="18453B"/>
              </a:buClr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Check solicitation for specific budgetary requirements</a:t>
            </a:r>
          </a:p>
          <a:p>
            <a:pPr marL="342900" indent="-342900">
              <a:spcBef>
                <a:spcPts val="1200"/>
              </a:spcBef>
              <a:buClr>
                <a:srgbClr val="18453B"/>
              </a:buClr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Understand Direct vs. Indirect Costs</a:t>
            </a:r>
          </a:p>
          <a:p>
            <a:pPr marL="342900" indent="-342900">
              <a:spcBef>
                <a:spcPts val="1200"/>
              </a:spcBef>
              <a:buClr>
                <a:srgbClr val="18453B"/>
              </a:buClr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Pay attention to cost-sharing requirements (or restrictions)</a:t>
            </a:r>
          </a:p>
          <a:p>
            <a:pPr marL="342900" indent="-342900">
              <a:spcBef>
                <a:spcPts val="1200"/>
              </a:spcBef>
              <a:buClr>
                <a:srgbClr val="18453B"/>
              </a:buClr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The budget justification can make your budget review much more efficient.</a:t>
            </a:r>
          </a:p>
          <a:p>
            <a:pPr marL="742950" lvl="1" indent="-285750" algn="l">
              <a:buClr>
                <a:srgbClr val="006600"/>
              </a:buClr>
              <a:buFont typeface="Wingdings" pitchFamily="2" charset="2"/>
              <a:buChar char="§"/>
              <a:defRPr/>
            </a:pPr>
            <a:endParaRPr lang="en-US" sz="2000" b="1" dirty="0" smtClean="0">
              <a:solidFill>
                <a:schemeClr val="tx1"/>
              </a:solidFill>
              <a:latin typeface="Arial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>
              <a:solidFill>
                <a:schemeClr val="tx1"/>
              </a:solidFill>
              <a:ea typeface="+mn-ea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>
              <a:solidFill>
                <a:schemeClr val="tx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1488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 bwMode="auto">
          <a:xfrm>
            <a:off x="457200" y="874713"/>
            <a:ext cx="8229600" cy="7254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4000" b="1" dirty="0" smtClean="0">
                <a:latin typeface="Gotham-Bold" pitchFamily="49" charset="0"/>
                <a:ea typeface="ＭＳ Ｐゴシック" panose="020B0600070205080204" pitchFamily="34" charset="-128"/>
              </a:rPr>
              <a:t>Questions</a:t>
            </a:r>
          </a:p>
        </p:txBody>
      </p:sp>
      <p:pic>
        <p:nvPicPr>
          <p:cNvPr id="69635" name="Content Placeholder 3" descr="Green Question Mark Clip Art Image Search Results Picture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273" y="1892431"/>
            <a:ext cx="1398735" cy="21681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 bwMode="auto">
          <a:xfrm>
            <a:off x="430487" y="4769553"/>
            <a:ext cx="8229600" cy="72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0" i="0" kern="120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9pPr>
          </a:lstStyle>
          <a:p>
            <a:pPr algn="ctr"/>
            <a:r>
              <a:rPr lang="en-US" altLang="en-US" sz="4000" b="1" dirty="0" smtClean="0">
                <a:latin typeface="Gotham-Bold" pitchFamily="49" charset="0"/>
                <a:ea typeface="ＭＳ Ｐゴシック" panose="020B0600070205080204" pitchFamily="34" charset="-128"/>
              </a:rPr>
              <a:t>Thank you for your attendance and participation!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790835"/>
            <a:ext cx="8229600" cy="4794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b="1" dirty="0" smtClean="0">
                <a:latin typeface="Gotham-Bold" pitchFamily="49" charset="0"/>
                <a:ea typeface="ＭＳ Ｐゴシック" pitchFamily="49" charset="-128"/>
              </a:rPr>
              <a:t>Guiding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6699"/>
            <a:ext cx="8229600" cy="4567238"/>
          </a:xfrm>
        </p:spPr>
        <p:txBody>
          <a:bodyPr/>
          <a:lstStyle/>
          <a:p>
            <a:pPr marL="0">
              <a:buFont typeface="Arial"/>
              <a:buNone/>
              <a:defRPr/>
            </a:pPr>
            <a:r>
              <a:rPr lang="en-US" dirty="0" smtClean="0"/>
              <a:t>2 CFR Part 215: Uniform Administrative Requirements for Grants and Agreements with Institutions of Higher Education</a:t>
            </a:r>
          </a:p>
          <a:p>
            <a:pPr marL="0">
              <a:buFont typeface="Arial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Federal cost principles provide that costs charged to a federal grant or contract must be: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Allowable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Reasonable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Allocable</a:t>
            </a:r>
          </a:p>
          <a:p>
            <a:pPr marL="0" indent="0">
              <a:buNone/>
              <a:defRPr/>
            </a:pPr>
            <a:r>
              <a:rPr lang="en-US" sz="2000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en-US" sz="2000" dirty="0" smtClean="0">
                <a:solidFill>
                  <a:schemeClr val="tx1"/>
                </a:solidFill>
                <a:hlinkClick r:id="rId3"/>
              </a:rPr>
              <a:t>www.gpo.gov/fdsys/granule/CFR-2012-title2-vol1/CFR-2012-title2-vol1-part215/content-detail.html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buFont typeface="Arial"/>
              <a:buNone/>
              <a:defRPr/>
            </a:pP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1274"/>
            <a:ext cx="8229600" cy="480233"/>
          </a:xfrm>
        </p:spPr>
        <p:txBody>
          <a:bodyPr>
            <a:noAutofit/>
          </a:bodyPr>
          <a:lstStyle/>
          <a:p>
            <a:r>
              <a:rPr lang="en-US" b="1" dirty="0" smtClean="0"/>
              <a:t>Pre-award Office Support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7506"/>
            <a:ext cx="8229600" cy="428284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Notify your contact as soon as you decide to work on the proposal (as early as possible)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Send the solicitation to your contact and also read it yourself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Let your contact know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Project dates and title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names of all project personnel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who are the PIs and co-investigators?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Is it collaborative? Who is the lead?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Are there </a:t>
            </a:r>
            <a:r>
              <a:rPr lang="en-US" dirty="0" err="1" smtClean="0">
                <a:solidFill>
                  <a:schemeClr val="tx1"/>
                </a:solidFill>
              </a:rPr>
              <a:t>subawards</a:t>
            </a:r>
            <a:r>
              <a:rPr lang="en-US" dirty="0" smtClean="0">
                <a:solidFill>
                  <a:schemeClr val="tx1"/>
                </a:solidFill>
              </a:rPr>
              <a:t>? With whom? Budget limits?</a:t>
            </a:r>
          </a:p>
        </p:txBody>
      </p:sp>
    </p:spTree>
    <p:extLst>
      <p:ext uri="{BB962C8B-B14F-4D97-AF65-F5344CB8AC3E}">
        <p14:creationId xmlns:p14="http://schemas.microsoft.com/office/powerpoint/2010/main" val="291785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 bwMode="auto">
          <a:xfrm>
            <a:off x="403833" y="856742"/>
            <a:ext cx="8482012" cy="80237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n-US" b="1" dirty="0"/>
              <a:t>Pre-award Office Support</a:t>
            </a:r>
            <a:endParaRPr lang="en-US" b="1" dirty="0" smtClean="0">
              <a:latin typeface="Gotham-Bold" pitchFamily="49" charset="0"/>
              <a:ea typeface="ＭＳ Ｐゴシック" pitchFamily="49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779" y="1649690"/>
            <a:ext cx="8578392" cy="4402317"/>
          </a:xfrm>
        </p:spPr>
        <p:txBody>
          <a:bodyPr>
            <a:normAutofit/>
          </a:bodyPr>
          <a:lstStyle/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ea typeface="+mn-ea"/>
                <a:cs typeface="Arial" pitchFamily="34" charset="0"/>
              </a:rPr>
              <a:t>Set deadlines for personnel documents</a:t>
            </a:r>
          </a:p>
          <a:p>
            <a:pPr marL="800100" lvl="2" indent="-34290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err="1" smtClean="0">
                <a:solidFill>
                  <a:schemeClr val="tx1"/>
                </a:solidFill>
                <a:ea typeface="+mn-ea"/>
                <a:cs typeface="Arial" pitchFamily="34" charset="0"/>
              </a:rPr>
              <a:t>Biosketches</a:t>
            </a:r>
            <a:r>
              <a:rPr lang="en-US" dirty="0" smtClean="0">
                <a:solidFill>
                  <a:schemeClr val="tx1"/>
                </a:solidFill>
                <a:ea typeface="+mn-ea"/>
                <a:cs typeface="Arial" pitchFamily="34" charset="0"/>
              </a:rPr>
              <a:t>, Current &amp; Pending Support, Letters of Support, etc.</a:t>
            </a:r>
          </a:p>
          <a:p>
            <a:pPr marL="27432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ea typeface="+mn-ea"/>
                <a:cs typeface="Arial" pitchFamily="34" charset="0"/>
              </a:rPr>
              <a:t>Set deadlines for your </a:t>
            </a:r>
            <a:r>
              <a:rPr lang="en-US" sz="2800" dirty="0" err="1" smtClean="0">
                <a:solidFill>
                  <a:schemeClr val="tx1"/>
                </a:solidFill>
                <a:ea typeface="+mn-ea"/>
                <a:cs typeface="Arial" pitchFamily="34" charset="0"/>
              </a:rPr>
              <a:t>Subawardees</a:t>
            </a:r>
            <a:r>
              <a:rPr lang="en-US" sz="2800" dirty="0" smtClean="0">
                <a:solidFill>
                  <a:schemeClr val="tx1"/>
                </a:solidFill>
                <a:ea typeface="+mn-ea"/>
                <a:cs typeface="Arial" pitchFamily="34" charset="0"/>
              </a:rPr>
              <a:t> </a:t>
            </a:r>
          </a:p>
          <a:p>
            <a:pPr marL="800100" lvl="3" indent="-34290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ea typeface="+mn-ea"/>
                <a:cs typeface="Arial" pitchFamily="34" charset="0"/>
              </a:rPr>
              <a:t>Remember it takes time for them to get their documents ready and approved</a:t>
            </a:r>
          </a:p>
          <a:p>
            <a:pPr marL="457200" lvl="3"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 smtClean="0">
              <a:solidFill>
                <a:schemeClr val="tx1"/>
              </a:solidFill>
              <a:ea typeface="+mn-ea"/>
              <a:cs typeface="Arial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/>
                </a:solidFill>
                <a:ea typeface="+mn-ea"/>
                <a:cs typeface="Arial" pitchFamily="34" charset="0"/>
              </a:rPr>
              <a:t>This will allow time for corrections or requests for more information.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schemeClr val="tx1"/>
                </a:solidFill>
                <a:ea typeface="+mn-ea"/>
                <a:cs typeface="Arial" pitchFamily="34" charset="0"/>
              </a:rPr>
              <a:t> 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 smtClean="0">
              <a:solidFill>
                <a:schemeClr val="tx1"/>
              </a:solidFill>
              <a:ea typeface="+mn-ea"/>
              <a:cs typeface="Arial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COMMUNICATION!!!</a:t>
            </a:r>
            <a:endParaRPr lang="en-US" sz="28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280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>
              <a:solidFill>
                <a:schemeClr val="tx1"/>
              </a:solidFill>
              <a:ea typeface="+mn-ea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>
              <a:solidFill>
                <a:schemeClr val="tx1"/>
              </a:solidFill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 bwMode="auto">
          <a:xfrm>
            <a:off x="403833" y="856742"/>
            <a:ext cx="8482012" cy="80237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en-US" b="1" dirty="0"/>
              <a:t>Budget Development </a:t>
            </a:r>
            <a:br>
              <a:rPr lang="en-US" b="1" dirty="0"/>
            </a:br>
            <a:r>
              <a:rPr lang="en-US" b="1" dirty="0"/>
              <a:t>Resources for </a:t>
            </a:r>
            <a:r>
              <a:rPr lang="en-US" b="1" dirty="0" err="1"/>
              <a:t>Kuali</a:t>
            </a:r>
            <a:r>
              <a:rPr lang="en-US" b="1" dirty="0"/>
              <a:t> </a:t>
            </a:r>
            <a:r>
              <a:rPr lang="en-US" b="1" dirty="0" err="1"/>
              <a:t>Coeus</a:t>
            </a:r>
            <a:r>
              <a:rPr lang="en-US" b="1" dirty="0"/>
              <a:t> (KC)</a:t>
            </a:r>
            <a:br>
              <a:rPr lang="en-US" b="1" dirty="0"/>
            </a:br>
            <a:r>
              <a:rPr lang="en-US" b="1" dirty="0"/>
              <a:t>User Education Materials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779" y="2996119"/>
            <a:ext cx="8578392" cy="3055888"/>
          </a:xfrm>
        </p:spPr>
        <p:txBody>
          <a:bodyPr>
            <a:normAutofit/>
          </a:bodyPr>
          <a:lstStyle/>
          <a:p>
            <a:r>
              <a:rPr lang="en-US" sz="2800" dirty="0">
                <a:hlinkClick r:id="rId3"/>
              </a:rPr>
              <a:t>https://www.osp.msu.edu/PL/Portal/DocumentViewer.aspx?cga=aQBkAD0ANwA4ADcA</a:t>
            </a:r>
            <a:endParaRPr lang="en-US" sz="2800" dirty="0"/>
          </a:p>
          <a:p>
            <a:endParaRPr lang="en-US" sz="1200" dirty="0"/>
          </a:p>
          <a:p>
            <a:pPr algn="just"/>
            <a:r>
              <a:rPr lang="en-US" altLang="en-US" sz="2800" dirty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If you do not have pre-award support, learn how to use </a:t>
            </a:r>
            <a:r>
              <a:rPr lang="en-US" altLang="en-US" sz="2800" dirty="0" err="1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Kuali</a:t>
            </a:r>
            <a:r>
              <a:rPr lang="en-US" altLang="en-US" sz="2800" dirty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Coeus</a:t>
            </a:r>
            <a:r>
              <a:rPr lang="en-US" altLang="en-US" sz="2800" dirty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 to find salaries and fringe benefits for current MSU employees and for To Be Named personnel.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80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>
              <a:solidFill>
                <a:schemeClr val="tx1"/>
              </a:solidFill>
              <a:ea typeface="+mn-ea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>
              <a:solidFill>
                <a:schemeClr val="tx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7882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ctrTitle"/>
          </p:nvPr>
        </p:nvSpPr>
        <p:spPr bwMode="auto">
          <a:xfrm>
            <a:off x="590550" y="753044"/>
            <a:ext cx="7486404" cy="868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en-US" b="1" dirty="0" smtClean="0">
                <a:latin typeface="Gotham-Bold" pitchFamily="49" charset="0"/>
                <a:ea typeface="ＭＳ Ｐゴシック" panose="020B0600070205080204" pitchFamily="34" charset="-128"/>
              </a:rPr>
              <a:t>Budgeting Tips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0550" y="1366889"/>
            <a:ext cx="8201025" cy="43481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18453B"/>
                </a:solidFill>
                <a:ea typeface="+mn-ea"/>
                <a:cs typeface="Arial" pitchFamily="34" charset="0"/>
              </a:rPr>
              <a:t>Look for requirements in your solicitation</a:t>
            </a:r>
          </a:p>
          <a:p>
            <a:pPr marL="971550" lvl="1" indent="-5143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ea typeface="+mn-ea"/>
                <a:cs typeface="Arial" pitchFamily="34" charset="0"/>
              </a:rPr>
              <a:t>Project dates restrictions</a:t>
            </a:r>
          </a:p>
          <a:p>
            <a:pPr marL="971550" lvl="1" indent="-5143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ea typeface="+mn-ea"/>
                <a:cs typeface="Arial" pitchFamily="34" charset="0"/>
              </a:rPr>
              <a:t>Budget caps</a:t>
            </a:r>
          </a:p>
          <a:p>
            <a:pPr marL="971550" lvl="1" indent="-5143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ea typeface="+mn-ea"/>
                <a:cs typeface="Arial" pitchFamily="34" charset="0"/>
              </a:rPr>
              <a:t>Limits to F&amp;A</a:t>
            </a:r>
          </a:p>
          <a:p>
            <a:pPr marL="971550" lvl="1" indent="-5143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ea typeface="+mn-ea"/>
                <a:cs typeface="Arial" pitchFamily="34" charset="0"/>
              </a:rPr>
              <a:t>Required travel for PI meeting</a:t>
            </a:r>
          </a:p>
          <a:p>
            <a:pPr marL="971550" lvl="1" indent="-5143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ea typeface="+mn-ea"/>
                <a:cs typeface="Arial" pitchFamily="34" charset="0"/>
              </a:rPr>
              <a:t>Required cost share (match)</a:t>
            </a:r>
          </a:p>
          <a:p>
            <a:pPr marL="971550" lvl="1" indent="-5143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ea typeface="+mn-ea"/>
                <a:cs typeface="Arial" pitchFamily="34" charset="0"/>
              </a:rPr>
              <a:t>Justification details</a:t>
            </a:r>
          </a:p>
          <a:p>
            <a:pPr marL="971550" lvl="1" indent="-5143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err="1" smtClean="0">
                <a:solidFill>
                  <a:schemeClr val="tx1"/>
                </a:solidFill>
                <a:ea typeface="+mn-ea"/>
                <a:cs typeface="Arial" pitchFamily="34" charset="0"/>
              </a:rPr>
              <a:t>Subaward</a:t>
            </a:r>
            <a:r>
              <a:rPr lang="en-US" sz="2400" dirty="0" smtClean="0">
                <a:solidFill>
                  <a:schemeClr val="tx1"/>
                </a:solidFill>
                <a:ea typeface="+mn-ea"/>
                <a:cs typeface="Arial" pitchFamily="34" charset="0"/>
              </a:rPr>
              <a:t> budget details</a:t>
            </a:r>
          </a:p>
          <a:p>
            <a:pPr marL="1428750" lvl="2" indent="-5143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  <a:ea typeface="+mn-ea"/>
                <a:cs typeface="Arial" pitchFamily="34" charset="0"/>
              </a:rPr>
              <a:t>Specific budget form</a:t>
            </a:r>
          </a:p>
          <a:p>
            <a:pPr marL="1428750" lvl="2" indent="-5143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  <a:ea typeface="+mn-ea"/>
                <a:cs typeface="Arial" pitchFamily="34" charset="0"/>
              </a:rPr>
              <a:t>AOR letter or letter of support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>
              <a:solidFill>
                <a:schemeClr val="tx1"/>
              </a:solidFill>
              <a:ea typeface="+mn-ea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>
              <a:solidFill>
                <a:schemeClr val="tx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4233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872287"/>
            <a:ext cx="8229600" cy="4794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sz="4000" b="1" dirty="0" smtClean="0">
                <a:latin typeface="Gotham-Bold" pitchFamily="49" charset="0"/>
                <a:ea typeface="ＭＳ Ｐゴシック" pitchFamily="49" charset="-128"/>
              </a:rPr>
              <a:t>Why is the budget relevant to you?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925639"/>
            <a:ext cx="8229600" cy="4194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The budget helps to guide your scope of work.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If your budget is too low for the amount of work you are proposing, your proposal may be too ambitious for the funding available.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If your budget is too high, then your funding request may be perceived as unreasonable</a:t>
            </a:r>
            <a:r>
              <a:rPr lang="en-US" altLang="en-US" dirty="0">
                <a:solidFill>
                  <a:schemeClr val="tx1"/>
                </a:solidFill>
                <a:latin typeface="Gotham Book" pitchFamily="49" charset="0"/>
                <a:ea typeface="ＭＳ Ｐゴシック" panose="020B0600070205080204" pitchFamily="34" charset="-128"/>
              </a:rPr>
              <a:t>.</a:t>
            </a:r>
            <a:endParaRPr lang="en-US" altLang="en-US" dirty="0" smtClean="0">
              <a:solidFill>
                <a:schemeClr val="tx1"/>
              </a:solidFill>
              <a:latin typeface="Gotham Book" pitchFamily="49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U Wordmark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3111</TotalTime>
  <Words>1780</Words>
  <Application>Microsoft Office PowerPoint</Application>
  <PresentationFormat>On-screen Show (4:3)</PresentationFormat>
  <Paragraphs>309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ＭＳ Ｐゴシック</vt:lpstr>
      <vt:lpstr>Arial</vt:lpstr>
      <vt:lpstr>Bookman Old Style</vt:lpstr>
      <vt:lpstr>Calibri</vt:lpstr>
      <vt:lpstr>Gotham Book</vt:lpstr>
      <vt:lpstr>Gotham-Bold</vt:lpstr>
      <vt:lpstr>Wingdings</vt:lpstr>
      <vt:lpstr>MSU Wordmark design</vt:lpstr>
      <vt:lpstr>Building a Budget</vt:lpstr>
      <vt:lpstr>Today’s Agenda</vt:lpstr>
      <vt:lpstr>Session Objectives</vt:lpstr>
      <vt:lpstr>Guiding Principles</vt:lpstr>
      <vt:lpstr>Pre-award Office Support</vt:lpstr>
      <vt:lpstr>Pre-award Office Support</vt:lpstr>
      <vt:lpstr>Budget Development  Resources for Kuali Coeus (KC) User Education Materials</vt:lpstr>
      <vt:lpstr>Budgeting Tips</vt:lpstr>
      <vt:lpstr>Why is the budget relevant to you?</vt:lpstr>
      <vt:lpstr>Typical Budget Categories</vt:lpstr>
      <vt:lpstr>KC Budget – Creating a PD Document (PD = Proposal Development) </vt:lpstr>
      <vt:lpstr>KC Budget   </vt:lpstr>
      <vt:lpstr>KC Budget – Adding Personnel   </vt:lpstr>
      <vt:lpstr>KC Budget – Adding TBN Personnel   </vt:lpstr>
      <vt:lpstr>KC Budget Tools – TBN Personnel     </vt:lpstr>
      <vt:lpstr>KC Budget Tools – TBN Personnel     </vt:lpstr>
      <vt:lpstr>Questions - Personnel</vt:lpstr>
      <vt:lpstr>Ten Minute Break</vt:lpstr>
      <vt:lpstr>KC Budget – Non-Personnel</vt:lpstr>
      <vt:lpstr>KC Budget – Non-Personnel</vt:lpstr>
      <vt:lpstr>KC Budget – Non-Personnel</vt:lpstr>
      <vt:lpstr>KC Budget - Other Direct Costs</vt:lpstr>
      <vt:lpstr>KC Budget - Other Direct Costs</vt:lpstr>
      <vt:lpstr>KC Budget - Other Direct Costs</vt:lpstr>
      <vt:lpstr>KC Budget – Other Direct Costs</vt:lpstr>
      <vt:lpstr>Questions – Non-Personnel</vt:lpstr>
      <vt:lpstr>KC Budget – F&amp;A  Direct vs. F&amp;A (indirect costs)</vt:lpstr>
      <vt:lpstr>MSU’s Federally Negotiated Indirect Cost Rate  </vt:lpstr>
      <vt:lpstr>Federally Negotiated Rates</vt:lpstr>
      <vt:lpstr>KC Budget - Cost Sharing</vt:lpstr>
      <vt:lpstr>KC Budget - Cost Sharing</vt:lpstr>
      <vt:lpstr>The Budget Justification </vt:lpstr>
      <vt:lpstr>In Summary </vt:lpstr>
      <vt:lpstr>Questions</vt:lpstr>
    </vt:vector>
  </TitlesOfParts>
  <Company>University Relations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pjennings</dc:creator>
  <cp:lastModifiedBy>Furcean, John</cp:lastModifiedBy>
  <cp:revision>270</cp:revision>
  <cp:lastPrinted>2017-09-28T17:27:42Z</cp:lastPrinted>
  <dcterms:created xsi:type="dcterms:W3CDTF">2010-09-21T16:06:10Z</dcterms:created>
  <dcterms:modified xsi:type="dcterms:W3CDTF">2018-10-10T16:31:07Z</dcterms:modified>
</cp:coreProperties>
</file>