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6" r:id="rId2"/>
  </p:sldMasterIdLst>
  <p:notesMasterIdLst>
    <p:notesMasterId r:id="rId20"/>
  </p:notesMasterIdLst>
  <p:handoutMasterIdLst>
    <p:handoutMasterId r:id="rId21"/>
  </p:handoutMasterIdLst>
  <p:sldIdLst>
    <p:sldId id="316" r:id="rId3"/>
    <p:sldId id="317" r:id="rId4"/>
    <p:sldId id="291" r:id="rId5"/>
    <p:sldId id="286" r:id="rId6"/>
    <p:sldId id="315" r:id="rId7"/>
    <p:sldId id="307" r:id="rId8"/>
    <p:sldId id="326" r:id="rId9"/>
    <p:sldId id="328" r:id="rId10"/>
    <p:sldId id="322" r:id="rId11"/>
    <p:sldId id="319" r:id="rId12"/>
    <p:sldId id="320" r:id="rId13"/>
    <p:sldId id="321" r:id="rId14"/>
    <p:sldId id="324" r:id="rId15"/>
    <p:sldId id="325" r:id="rId16"/>
    <p:sldId id="318" r:id="rId17"/>
    <p:sldId id="309" r:id="rId18"/>
    <p:sldId id="327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CBF7C61-AD0B-4020-ABA8-317A1536E756}">
          <p14:sldIdLst>
            <p14:sldId id="316"/>
            <p14:sldId id="317"/>
            <p14:sldId id="291"/>
            <p14:sldId id="286"/>
            <p14:sldId id="315"/>
            <p14:sldId id="307"/>
          </p14:sldIdLst>
        </p14:section>
        <p14:section name="Untitled Section" id="{7B43152B-4317-419A-9960-10DFE56FB722}">
          <p14:sldIdLst>
            <p14:sldId id="326"/>
            <p14:sldId id="328"/>
            <p14:sldId id="322"/>
            <p14:sldId id="319"/>
            <p14:sldId id="320"/>
            <p14:sldId id="321"/>
            <p14:sldId id="324"/>
            <p14:sldId id="325"/>
            <p14:sldId id="318"/>
            <p14:sldId id="309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 autoAdjust="0"/>
    <p:restoredTop sz="93777"/>
  </p:normalViewPr>
  <p:slideViewPr>
    <p:cSldViewPr>
      <p:cViewPr varScale="1">
        <p:scale>
          <a:sx n="87" d="100"/>
          <a:sy n="87" d="100"/>
        </p:scale>
        <p:origin x="102" y="4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ic-server-03\ic\bc\Tech%20Projects\CGA%20Data\Data%20Comp%202015%20Private%20Use\CGA%20data%20since%202010%20More%20colum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1"/>
          <a:lstStyle/>
          <a:p>
            <a:pPr>
              <a:defRPr/>
            </a:pPr>
            <a:r>
              <a:rPr lang="en-US" dirty="0" smtClean="0"/>
              <a:t>Distribution </a:t>
            </a:r>
            <a:r>
              <a:rPr lang="en-US" dirty="0"/>
              <a:t>of </a:t>
            </a:r>
            <a:r>
              <a:rPr lang="en-US" dirty="0" smtClean="0"/>
              <a:t>Corporate-Sponsored </a:t>
            </a:r>
            <a:r>
              <a:rPr lang="en-US" dirty="0"/>
              <a:t>Research</a:t>
            </a:r>
          </a:p>
        </c:rich>
      </c:tx>
      <c:layout>
        <c:manualLayout>
          <c:xMode val="edge"/>
          <c:yMode val="edge"/>
          <c:x val="5.7121672290963599E-2"/>
          <c:y val="2.69334832857006E-2"/>
        </c:manualLayout>
      </c:layout>
      <c:overlay val="0"/>
      <c:spPr>
        <a:noFill/>
        <a:ln>
          <a:noFill/>
        </a:ln>
      </c:sp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Sheet1!$E$8:$E$15</c:f>
              <c:strCache>
                <c:ptCount val="8"/>
                <c:pt idx="0">
                  <c:v>Agriculture &amp; Natural Resources</c:v>
                </c:pt>
                <c:pt idx="1">
                  <c:v>Biology &amp; Biotechnology</c:v>
                </c:pt>
                <c:pt idx="2">
                  <c:v>Business &amp; Information Management</c:v>
                </c:pt>
                <c:pt idx="3">
                  <c:v>Electronics &amp; Computers</c:v>
                </c:pt>
                <c:pt idx="4">
                  <c:v>Energy</c:v>
                </c:pt>
                <c:pt idx="5">
                  <c:v>Human Health</c:v>
                </c:pt>
                <c:pt idx="6">
                  <c:v>Mechanical &amp; Materials</c:v>
                </c:pt>
                <c:pt idx="7">
                  <c:v>Political &amp; Social</c:v>
                </c:pt>
              </c:strCache>
            </c:strRef>
          </c:cat>
          <c:val>
            <c:numRef>
              <c:f>Sheet1!$F$8:$F$15</c:f>
              <c:numCache>
                <c:formatCode>_("$"* #,##0_);_("$"* \(#,##0\);_("$"* "-"_);_(@_)</c:formatCode>
                <c:ptCount val="8"/>
                <c:pt idx="0">
                  <c:v>5609763.1900000004</c:v>
                </c:pt>
                <c:pt idx="1">
                  <c:v>6083239.1200000001</c:v>
                </c:pt>
                <c:pt idx="2">
                  <c:v>538602</c:v>
                </c:pt>
                <c:pt idx="3">
                  <c:v>2515348.66</c:v>
                </c:pt>
                <c:pt idx="4">
                  <c:v>335832</c:v>
                </c:pt>
                <c:pt idx="5">
                  <c:v>2378310.7000000002</c:v>
                </c:pt>
                <c:pt idx="6">
                  <c:v>4675644.72</c:v>
                </c:pt>
                <c:pt idx="7">
                  <c:v>1204377.22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C-4457-A7B1-F4FD3E931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 sz="1500" b="1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885C6-F4D9-4819-9035-211BD4E52D9F}" type="doc">
      <dgm:prSet loTypeId="urn:microsoft.com/office/officeart/2005/8/layout/matrix3" loCatId="matrix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8DDD66D-53C1-4896-9B59-E6F3CA785372}">
      <dgm:prSet phldrT="[Text]" custT="1"/>
      <dgm:spPr/>
      <dgm:t>
        <a:bodyPr/>
        <a:lstStyle/>
        <a:p>
          <a:r>
            <a:rPr lang="en-US" sz="1800" b="1" u="sng" dirty="0" smtClean="0"/>
            <a:t>B-C:</a:t>
          </a:r>
        </a:p>
        <a:p>
          <a:r>
            <a:rPr lang="en-US" sz="1800" dirty="0" smtClean="0"/>
            <a:t>Corporate</a:t>
          </a:r>
        </a:p>
        <a:p>
          <a:r>
            <a:rPr lang="en-US" sz="1800" dirty="0" smtClean="0"/>
            <a:t>SPONSORED RESEARCH</a:t>
          </a:r>
          <a:endParaRPr lang="en-US" sz="1800" dirty="0"/>
        </a:p>
      </dgm:t>
    </dgm:pt>
    <dgm:pt modelId="{5CB54215-368E-4E27-95D0-57744E3C1542}" type="parTrans" cxnId="{864652D4-5A6F-46D2-B84E-83FAAB69A755}">
      <dgm:prSet/>
      <dgm:spPr/>
      <dgm:t>
        <a:bodyPr/>
        <a:lstStyle/>
        <a:p>
          <a:endParaRPr lang="en-US" sz="1800"/>
        </a:p>
      </dgm:t>
    </dgm:pt>
    <dgm:pt modelId="{77861C36-9229-4FD2-86DA-3E7320346439}" type="sibTrans" cxnId="{864652D4-5A6F-46D2-B84E-83FAAB69A755}">
      <dgm:prSet/>
      <dgm:spPr/>
      <dgm:t>
        <a:bodyPr/>
        <a:lstStyle/>
        <a:p>
          <a:endParaRPr lang="en-US" sz="1800"/>
        </a:p>
      </dgm:t>
    </dgm:pt>
    <dgm:pt modelId="{50DFACCD-D5B3-437A-A904-14E551838DA2}">
      <dgm:prSet phldrT="[Text]" custT="1"/>
      <dgm:spPr/>
      <dgm:t>
        <a:bodyPr/>
        <a:lstStyle/>
        <a:p>
          <a:r>
            <a:rPr lang="en-US" sz="1800" b="1" u="sng" dirty="0" smtClean="0"/>
            <a:t>MSUT:</a:t>
          </a:r>
        </a:p>
        <a:p>
          <a:r>
            <a:rPr lang="en-US" sz="1800" dirty="0" smtClean="0"/>
            <a:t>Corporate</a:t>
          </a:r>
        </a:p>
        <a:p>
          <a:r>
            <a:rPr lang="en-US" sz="1800" dirty="0" smtClean="0"/>
            <a:t>LICENSES</a:t>
          </a:r>
          <a:endParaRPr lang="en-US" sz="1800" dirty="0"/>
        </a:p>
      </dgm:t>
    </dgm:pt>
    <dgm:pt modelId="{D21B5A71-E3F9-4DC3-B941-B62417972AD7}" type="parTrans" cxnId="{7A8DE082-B039-4326-89CB-3DD65084ACBB}">
      <dgm:prSet/>
      <dgm:spPr/>
      <dgm:t>
        <a:bodyPr/>
        <a:lstStyle/>
        <a:p>
          <a:endParaRPr lang="en-US" sz="1800"/>
        </a:p>
      </dgm:t>
    </dgm:pt>
    <dgm:pt modelId="{650BFCA6-5CC8-44E9-B085-2CA4D9C3CBDF}" type="sibTrans" cxnId="{7A8DE082-B039-4326-89CB-3DD65084ACBB}">
      <dgm:prSet/>
      <dgm:spPr/>
      <dgm:t>
        <a:bodyPr/>
        <a:lstStyle/>
        <a:p>
          <a:endParaRPr lang="en-US" sz="1800"/>
        </a:p>
      </dgm:t>
    </dgm:pt>
    <dgm:pt modelId="{4F783D12-8134-4003-A2FF-F5AB97BE9C30}">
      <dgm:prSet phldrT="[Text]" custT="1"/>
      <dgm:spPr/>
      <dgm:t>
        <a:bodyPr/>
        <a:lstStyle/>
        <a:p>
          <a:r>
            <a:rPr lang="en-US" sz="1800" b="1" u="sng" dirty="0" smtClean="0"/>
            <a:t>Advancement:</a:t>
          </a:r>
        </a:p>
        <a:p>
          <a:r>
            <a:rPr lang="en-US" sz="1800" dirty="0" smtClean="0"/>
            <a:t>Corporate &amp; Foundation Relations</a:t>
          </a:r>
        </a:p>
        <a:p>
          <a:r>
            <a:rPr lang="en-US" sz="1800" dirty="0" smtClean="0"/>
            <a:t>GIFTS</a:t>
          </a:r>
          <a:endParaRPr lang="en-US" sz="1800" dirty="0"/>
        </a:p>
      </dgm:t>
    </dgm:pt>
    <dgm:pt modelId="{A3B9FAB6-6980-4A82-882F-941419F5282C}" type="parTrans" cxnId="{34501BCB-6F8C-48E1-B49A-5A9236959D9C}">
      <dgm:prSet/>
      <dgm:spPr/>
      <dgm:t>
        <a:bodyPr/>
        <a:lstStyle/>
        <a:p>
          <a:endParaRPr lang="en-US" sz="1800"/>
        </a:p>
      </dgm:t>
    </dgm:pt>
    <dgm:pt modelId="{9EB448A2-8845-4E06-8483-3EF76CE0DAE0}" type="sibTrans" cxnId="{34501BCB-6F8C-48E1-B49A-5A9236959D9C}">
      <dgm:prSet/>
      <dgm:spPr/>
      <dgm:t>
        <a:bodyPr/>
        <a:lstStyle/>
        <a:p>
          <a:endParaRPr lang="en-US" sz="1800"/>
        </a:p>
      </dgm:t>
    </dgm:pt>
    <dgm:pt modelId="{FAA336A0-E51D-4C09-8B9D-C88073B99922}">
      <dgm:prSet phldrT="[Text]" phldr="1"/>
      <dgm:spPr/>
      <dgm:t>
        <a:bodyPr/>
        <a:lstStyle/>
        <a:p>
          <a:endParaRPr lang="en-US" sz="1800"/>
        </a:p>
      </dgm:t>
    </dgm:pt>
    <dgm:pt modelId="{71886513-9FC0-4B96-BC49-7EB72CD19F20}" type="parTrans" cxnId="{341162F7-5179-4FAD-B02B-A123F929292D}">
      <dgm:prSet/>
      <dgm:spPr/>
      <dgm:t>
        <a:bodyPr/>
        <a:lstStyle/>
        <a:p>
          <a:endParaRPr lang="en-US" sz="1800"/>
        </a:p>
      </dgm:t>
    </dgm:pt>
    <dgm:pt modelId="{40D78F5C-7E9F-4D66-8068-2B46691599BD}" type="sibTrans" cxnId="{341162F7-5179-4FAD-B02B-A123F929292D}">
      <dgm:prSet/>
      <dgm:spPr/>
      <dgm:t>
        <a:bodyPr/>
        <a:lstStyle/>
        <a:p>
          <a:endParaRPr lang="en-US" sz="1800"/>
        </a:p>
      </dgm:t>
    </dgm:pt>
    <dgm:pt modelId="{08E66FB8-93F1-4550-B920-72D43AF8FD60}">
      <dgm:prSet phldrT="[Text]" custT="1"/>
      <dgm:spPr/>
      <dgm:t>
        <a:bodyPr/>
        <a:lstStyle/>
        <a:p>
          <a:r>
            <a:rPr lang="en-US" sz="1800" b="1" u="sng" dirty="0" smtClean="0"/>
            <a:t>Spartan Innovations:</a:t>
          </a:r>
        </a:p>
        <a:p>
          <a:r>
            <a:rPr lang="en-US" sz="1800" dirty="0" smtClean="0"/>
            <a:t>Investors, Companies</a:t>
          </a:r>
        </a:p>
        <a:p>
          <a:r>
            <a:rPr lang="en-US" sz="1800" dirty="0" smtClean="0"/>
            <a:t>START-UPs</a:t>
          </a:r>
          <a:endParaRPr lang="en-US" sz="1800" dirty="0"/>
        </a:p>
      </dgm:t>
    </dgm:pt>
    <dgm:pt modelId="{CD219F66-31B3-4799-9ED9-29A904E838AF}" type="parTrans" cxnId="{1A05A3E6-6DED-43D4-9C2E-A43BA0ABA003}">
      <dgm:prSet/>
      <dgm:spPr/>
      <dgm:t>
        <a:bodyPr/>
        <a:lstStyle/>
        <a:p>
          <a:endParaRPr lang="en-US" sz="1800"/>
        </a:p>
      </dgm:t>
    </dgm:pt>
    <dgm:pt modelId="{AA2B4A43-1B68-48A2-96A6-64BAE0143D6F}" type="sibTrans" cxnId="{1A05A3E6-6DED-43D4-9C2E-A43BA0ABA003}">
      <dgm:prSet/>
      <dgm:spPr/>
      <dgm:t>
        <a:bodyPr/>
        <a:lstStyle/>
        <a:p>
          <a:endParaRPr lang="en-US" sz="1800"/>
        </a:p>
      </dgm:t>
    </dgm:pt>
    <dgm:pt modelId="{D27C62E9-6AF6-44B8-AAA9-D25DA70AA5D0}" type="pres">
      <dgm:prSet presAssocID="{7EF885C6-F4D9-4819-9035-211BD4E52D9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FEF99F-D5BE-4584-8398-F871820449A7}" type="pres">
      <dgm:prSet presAssocID="{7EF885C6-F4D9-4819-9035-211BD4E52D9F}" presName="diamond" presStyleLbl="bgShp" presStyleIdx="0" presStyleCnt="1"/>
      <dgm:spPr/>
    </dgm:pt>
    <dgm:pt modelId="{CABA8754-1F5B-4D62-8052-5C992A43A1BB}" type="pres">
      <dgm:prSet presAssocID="{7EF885C6-F4D9-4819-9035-211BD4E52D9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39C30-37FC-481B-AEAA-E668F4D9996C}" type="pres">
      <dgm:prSet presAssocID="{7EF885C6-F4D9-4819-9035-211BD4E52D9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B0A5F-7791-4303-8ED1-7D067C5FF0E8}" type="pres">
      <dgm:prSet presAssocID="{7EF885C6-F4D9-4819-9035-211BD4E52D9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8FE99-06C7-467C-853C-0AC50E09ABA5}" type="pres">
      <dgm:prSet presAssocID="{7EF885C6-F4D9-4819-9035-211BD4E52D9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8DE082-B039-4326-89CB-3DD65084ACBB}" srcId="{7EF885C6-F4D9-4819-9035-211BD4E52D9F}" destId="{50DFACCD-D5B3-437A-A904-14E551838DA2}" srcOrd="1" destOrd="0" parTransId="{D21B5A71-E3F9-4DC3-B941-B62417972AD7}" sibTransId="{650BFCA6-5CC8-44E9-B085-2CA4D9C3CBDF}"/>
    <dgm:cxn modelId="{341162F7-5179-4FAD-B02B-A123F929292D}" srcId="{7EF885C6-F4D9-4819-9035-211BD4E52D9F}" destId="{FAA336A0-E51D-4C09-8B9D-C88073B99922}" srcOrd="4" destOrd="0" parTransId="{71886513-9FC0-4B96-BC49-7EB72CD19F20}" sibTransId="{40D78F5C-7E9F-4D66-8068-2B46691599BD}"/>
    <dgm:cxn modelId="{34501BCB-6F8C-48E1-B49A-5A9236959D9C}" srcId="{7EF885C6-F4D9-4819-9035-211BD4E52D9F}" destId="{4F783D12-8134-4003-A2FF-F5AB97BE9C30}" srcOrd="3" destOrd="0" parTransId="{A3B9FAB6-6980-4A82-882F-941419F5282C}" sibTransId="{9EB448A2-8845-4E06-8483-3EF76CE0DAE0}"/>
    <dgm:cxn modelId="{8ABE7549-061E-4CA8-8D92-C746722593E0}" type="presOf" srcId="{4F783D12-8134-4003-A2FF-F5AB97BE9C30}" destId="{FCC8FE99-06C7-467C-853C-0AC50E09ABA5}" srcOrd="0" destOrd="0" presId="urn:microsoft.com/office/officeart/2005/8/layout/matrix3"/>
    <dgm:cxn modelId="{1A05A3E6-6DED-43D4-9C2E-A43BA0ABA003}" srcId="{7EF885C6-F4D9-4819-9035-211BD4E52D9F}" destId="{08E66FB8-93F1-4550-B920-72D43AF8FD60}" srcOrd="2" destOrd="0" parTransId="{CD219F66-31B3-4799-9ED9-29A904E838AF}" sibTransId="{AA2B4A43-1B68-48A2-96A6-64BAE0143D6F}"/>
    <dgm:cxn modelId="{F38E8622-D0C5-49AC-95D1-06C97BCBB714}" type="presOf" srcId="{7EF885C6-F4D9-4819-9035-211BD4E52D9F}" destId="{D27C62E9-6AF6-44B8-AAA9-D25DA70AA5D0}" srcOrd="0" destOrd="0" presId="urn:microsoft.com/office/officeart/2005/8/layout/matrix3"/>
    <dgm:cxn modelId="{024F2234-0A98-4D4B-AB69-994296B4BF60}" type="presOf" srcId="{08E66FB8-93F1-4550-B920-72D43AF8FD60}" destId="{AE3B0A5F-7791-4303-8ED1-7D067C5FF0E8}" srcOrd="0" destOrd="0" presId="urn:microsoft.com/office/officeart/2005/8/layout/matrix3"/>
    <dgm:cxn modelId="{864652D4-5A6F-46D2-B84E-83FAAB69A755}" srcId="{7EF885C6-F4D9-4819-9035-211BD4E52D9F}" destId="{78DDD66D-53C1-4896-9B59-E6F3CA785372}" srcOrd="0" destOrd="0" parTransId="{5CB54215-368E-4E27-95D0-57744E3C1542}" sibTransId="{77861C36-9229-4FD2-86DA-3E7320346439}"/>
    <dgm:cxn modelId="{D18F1462-8002-4B82-BF67-487D15D71376}" type="presOf" srcId="{78DDD66D-53C1-4896-9B59-E6F3CA785372}" destId="{CABA8754-1F5B-4D62-8052-5C992A43A1BB}" srcOrd="0" destOrd="0" presId="urn:microsoft.com/office/officeart/2005/8/layout/matrix3"/>
    <dgm:cxn modelId="{A0431CF2-A296-4DDB-88CB-D23FAB422467}" type="presOf" srcId="{50DFACCD-D5B3-437A-A904-14E551838DA2}" destId="{80039C30-37FC-481B-AEAA-E668F4D9996C}" srcOrd="0" destOrd="0" presId="urn:microsoft.com/office/officeart/2005/8/layout/matrix3"/>
    <dgm:cxn modelId="{96C43932-52EF-4353-801B-5CA5E1407BD3}" type="presParOf" srcId="{D27C62E9-6AF6-44B8-AAA9-D25DA70AA5D0}" destId="{95FEF99F-D5BE-4584-8398-F871820449A7}" srcOrd="0" destOrd="0" presId="urn:microsoft.com/office/officeart/2005/8/layout/matrix3"/>
    <dgm:cxn modelId="{1742EC35-DAC8-4DD8-ABF6-DB8B3C9D8519}" type="presParOf" srcId="{D27C62E9-6AF6-44B8-AAA9-D25DA70AA5D0}" destId="{CABA8754-1F5B-4D62-8052-5C992A43A1BB}" srcOrd="1" destOrd="0" presId="urn:microsoft.com/office/officeart/2005/8/layout/matrix3"/>
    <dgm:cxn modelId="{02AD2B52-036B-4CBB-9385-EAC9635AE2CE}" type="presParOf" srcId="{D27C62E9-6AF6-44B8-AAA9-D25DA70AA5D0}" destId="{80039C30-37FC-481B-AEAA-E668F4D9996C}" srcOrd="2" destOrd="0" presId="urn:microsoft.com/office/officeart/2005/8/layout/matrix3"/>
    <dgm:cxn modelId="{5C820C20-A571-45BB-B0F5-BF3671C503E0}" type="presParOf" srcId="{D27C62E9-6AF6-44B8-AAA9-D25DA70AA5D0}" destId="{AE3B0A5F-7791-4303-8ED1-7D067C5FF0E8}" srcOrd="3" destOrd="0" presId="urn:microsoft.com/office/officeart/2005/8/layout/matrix3"/>
    <dgm:cxn modelId="{F464B1F9-53A2-4754-8E09-D6CBAC1D4621}" type="presParOf" srcId="{D27C62E9-6AF6-44B8-AAA9-D25DA70AA5D0}" destId="{FCC8FE99-06C7-467C-853C-0AC50E09ABA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E53BD4-ACD7-4274-BD6A-F4D13D68C56B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8F184395-DDFD-4151-BA2F-175C028D4D96}">
      <dgm:prSet phldrT="[Text]"/>
      <dgm:spPr/>
      <dgm:t>
        <a:bodyPr/>
        <a:lstStyle/>
        <a:p>
          <a:r>
            <a:rPr lang="en-US" dirty="0" smtClean="0"/>
            <a:t>Technology Screening</a:t>
          </a:r>
          <a:endParaRPr lang="en-US" dirty="0"/>
        </a:p>
      </dgm:t>
    </dgm:pt>
    <dgm:pt modelId="{6B8AAB3E-5251-4D68-AFDF-2A1F0113A2D3}" type="parTrans" cxnId="{CEA97B3B-E208-4C04-8C2A-EB51D6C4091E}">
      <dgm:prSet/>
      <dgm:spPr/>
      <dgm:t>
        <a:bodyPr/>
        <a:lstStyle/>
        <a:p>
          <a:endParaRPr lang="en-US"/>
        </a:p>
      </dgm:t>
    </dgm:pt>
    <dgm:pt modelId="{0821A954-3274-43B8-BC2F-FC8C4A12CEA9}" type="sibTrans" cxnId="{CEA97B3B-E208-4C04-8C2A-EB51D6C4091E}">
      <dgm:prSet/>
      <dgm:spPr/>
      <dgm:t>
        <a:bodyPr/>
        <a:lstStyle/>
        <a:p>
          <a:endParaRPr lang="en-US"/>
        </a:p>
      </dgm:t>
    </dgm:pt>
    <dgm:pt modelId="{CF042DCF-0AFA-4EC6-A453-F42946280B52}">
      <dgm:prSet phldrT="[Text]"/>
      <dgm:spPr/>
      <dgm:t>
        <a:bodyPr/>
        <a:lstStyle/>
        <a:p>
          <a:r>
            <a:rPr lang="en-US" dirty="0" smtClean="0"/>
            <a:t>Detailed Assessment &amp; Marketing</a:t>
          </a:r>
          <a:endParaRPr lang="en-US" dirty="0"/>
        </a:p>
      </dgm:t>
    </dgm:pt>
    <dgm:pt modelId="{349F4364-FFF2-436C-A1C4-66CF66A7301E}" type="parTrans" cxnId="{DC428B18-196D-4018-8644-03D92DB9D28E}">
      <dgm:prSet/>
      <dgm:spPr/>
      <dgm:t>
        <a:bodyPr/>
        <a:lstStyle/>
        <a:p>
          <a:endParaRPr lang="en-US"/>
        </a:p>
      </dgm:t>
    </dgm:pt>
    <dgm:pt modelId="{0B21BB07-717A-4E50-8C4F-D052E0761ECF}" type="sibTrans" cxnId="{DC428B18-196D-4018-8644-03D92DB9D28E}">
      <dgm:prSet/>
      <dgm:spPr/>
      <dgm:t>
        <a:bodyPr/>
        <a:lstStyle/>
        <a:p>
          <a:endParaRPr lang="en-US"/>
        </a:p>
      </dgm:t>
    </dgm:pt>
    <dgm:pt modelId="{5F1C64AA-F40C-467C-BC1D-A40F030F7C9D}">
      <dgm:prSet phldrT="[Text]"/>
      <dgm:spPr/>
      <dgm:t>
        <a:bodyPr/>
        <a:lstStyle/>
        <a:p>
          <a:r>
            <a:rPr lang="en-US" dirty="0" smtClean="0"/>
            <a:t>Licensing</a:t>
          </a:r>
          <a:endParaRPr lang="en-US" dirty="0"/>
        </a:p>
      </dgm:t>
    </dgm:pt>
    <dgm:pt modelId="{7A23275C-C7CA-4C53-ADF9-5BA03F736B7F}" type="parTrans" cxnId="{23CEE1F0-4CE0-40C1-81A5-7AD1EF4E0629}">
      <dgm:prSet/>
      <dgm:spPr/>
      <dgm:t>
        <a:bodyPr/>
        <a:lstStyle/>
        <a:p>
          <a:endParaRPr lang="en-US"/>
        </a:p>
      </dgm:t>
    </dgm:pt>
    <dgm:pt modelId="{C82F2DD5-4771-46CD-BE30-A6DBE32F753F}" type="sibTrans" cxnId="{23CEE1F0-4CE0-40C1-81A5-7AD1EF4E0629}">
      <dgm:prSet/>
      <dgm:spPr/>
      <dgm:t>
        <a:bodyPr/>
        <a:lstStyle/>
        <a:p>
          <a:endParaRPr lang="en-US"/>
        </a:p>
      </dgm:t>
    </dgm:pt>
    <dgm:pt modelId="{46C73EF3-BCC1-439E-90FF-D1FFC1E34FC7}">
      <dgm:prSet/>
      <dgm:spPr/>
      <dgm:t>
        <a:bodyPr/>
        <a:lstStyle/>
        <a:p>
          <a:r>
            <a:rPr lang="en-US" dirty="0" smtClean="0"/>
            <a:t>IP Protection</a:t>
          </a:r>
          <a:endParaRPr lang="en-US" dirty="0"/>
        </a:p>
      </dgm:t>
    </dgm:pt>
    <dgm:pt modelId="{534C5858-16B4-474C-A57D-03D6DA6EFF7B}" type="parTrans" cxnId="{6298E53D-73E4-431F-AAA8-7411F1BB7C4A}">
      <dgm:prSet/>
      <dgm:spPr/>
      <dgm:t>
        <a:bodyPr/>
        <a:lstStyle/>
        <a:p>
          <a:endParaRPr lang="en-US"/>
        </a:p>
      </dgm:t>
    </dgm:pt>
    <dgm:pt modelId="{9DAEC351-5556-49CF-82CC-9B61709A7852}" type="sibTrans" cxnId="{6298E53D-73E4-431F-AAA8-7411F1BB7C4A}">
      <dgm:prSet/>
      <dgm:spPr/>
      <dgm:t>
        <a:bodyPr/>
        <a:lstStyle/>
        <a:p>
          <a:endParaRPr lang="en-US"/>
        </a:p>
      </dgm:t>
    </dgm:pt>
    <dgm:pt modelId="{AC96F0C0-9D06-400B-9D2E-95E3088FB348}" type="pres">
      <dgm:prSet presAssocID="{CBE53BD4-ACD7-4274-BD6A-F4D13D68C56B}" presName="Name0" presStyleCnt="0">
        <dgm:presLayoutVars>
          <dgm:dir/>
          <dgm:animLvl val="lvl"/>
          <dgm:resizeHandles val="exact"/>
        </dgm:presLayoutVars>
      </dgm:prSet>
      <dgm:spPr/>
    </dgm:pt>
    <dgm:pt modelId="{85411E67-6840-4CE8-A7D3-35BEC8632E8F}" type="pres">
      <dgm:prSet presAssocID="{8F184395-DDFD-4151-BA2F-175C028D4D9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84292-5122-4A80-9EFD-D6D59C30C73C}" type="pres">
      <dgm:prSet presAssocID="{0821A954-3274-43B8-BC2F-FC8C4A12CEA9}" presName="parTxOnlySpace" presStyleCnt="0"/>
      <dgm:spPr/>
    </dgm:pt>
    <dgm:pt modelId="{8BAE75B4-B0E4-415A-A18F-809E27426196}" type="pres">
      <dgm:prSet presAssocID="{46C73EF3-BCC1-439E-90FF-D1FFC1E34FC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A6CBE-09ED-4D80-9530-1EC546136D91}" type="pres">
      <dgm:prSet presAssocID="{9DAEC351-5556-49CF-82CC-9B61709A7852}" presName="parTxOnlySpace" presStyleCnt="0"/>
      <dgm:spPr/>
    </dgm:pt>
    <dgm:pt modelId="{1F27E5DA-E5DF-4177-9D86-4E311C1217FF}" type="pres">
      <dgm:prSet presAssocID="{CF042DCF-0AFA-4EC6-A453-F42946280B5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43E4D-B6AE-4914-8BE5-887E8418F976}" type="pres">
      <dgm:prSet presAssocID="{0B21BB07-717A-4E50-8C4F-D052E0761ECF}" presName="parTxOnlySpace" presStyleCnt="0"/>
      <dgm:spPr/>
    </dgm:pt>
    <dgm:pt modelId="{C65A3B70-FBC9-475C-88CA-68C36576573B}" type="pres">
      <dgm:prSet presAssocID="{5F1C64AA-F40C-467C-BC1D-A40F030F7C9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A97B3B-E208-4C04-8C2A-EB51D6C4091E}" srcId="{CBE53BD4-ACD7-4274-BD6A-F4D13D68C56B}" destId="{8F184395-DDFD-4151-BA2F-175C028D4D96}" srcOrd="0" destOrd="0" parTransId="{6B8AAB3E-5251-4D68-AFDF-2A1F0113A2D3}" sibTransId="{0821A954-3274-43B8-BC2F-FC8C4A12CEA9}"/>
    <dgm:cxn modelId="{57E87CF3-882B-425A-811D-EF3BE6D1FA9B}" type="presOf" srcId="{5F1C64AA-F40C-467C-BC1D-A40F030F7C9D}" destId="{C65A3B70-FBC9-475C-88CA-68C36576573B}" srcOrd="0" destOrd="0" presId="urn:microsoft.com/office/officeart/2005/8/layout/chevron1"/>
    <dgm:cxn modelId="{DC428B18-196D-4018-8644-03D92DB9D28E}" srcId="{CBE53BD4-ACD7-4274-BD6A-F4D13D68C56B}" destId="{CF042DCF-0AFA-4EC6-A453-F42946280B52}" srcOrd="2" destOrd="0" parTransId="{349F4364-FFF2-436C-A1C4-66CF66A7301E}" sibTransId="{0B21BB07-717A-4E50-8C4F-D052E0761ECF}"/>
    <dgm:cxn modelId="{A482D049-4C08-4248-B40F-A5E542D09CD3}" type="presOf" srcId="{8F184395-DDFD-4151-BA2F-175C028D4D96}" destId="{85411E67-6840-4CE8-A7D3-35BEC8632E8F}" srcOrd="0" destOrd="0" presId="urn:microsoft.com/office/officeart/2005/8/layout/chevron1"/>
    <dgm:cxn modelId="{7D80D11E-D05A-41F0-827B-E298B64B76C8}" type="presOf" srcId="{CF042DCF-0AFA-4EC6-A453-F42946280B52}" destId="{1F27E5DA-E5DF-4177-9D86-4E311C1217FF}" srcOrd="0" destOrd="0" presId="urn:microsoft.com/office/officeart/2005/8/layout/chevron1"/>
    <dgm:cxn modelId="{6298E53D-73E4-431F-AAA8-7411F1BB7C4A}" srcId="{CBE53BD4-ACD7-4274-BD6A-F4D13D68C56B}" destId="{46C73EF3-BCC1-439E-90FF-D1FFC1E34FC7}" srcOrd="1" destOrd="0" parTransId="{534C5858-16B4-474C-A57D-03D6DA6EFF7B}" sibTransId="{9DAEC351-5556-49CF-82CC-9B61709A7852}"/>
    <dgm:cxn modelId="{23CEE1F0-4CE0-40C1-81A5-7AD1EF4E0629}" srcId="{CBE53BD4-ACD7-4274-BD6A-F4D13D68C56B}" destId="{5F1C64AA-F40C-467C-BC1D-A40F030F7C9D}" srcOrd="3" destOrd="0" parTransId="{7A23275C-C7CA-4C53-ADF9-5BA03F736B7F}" sibTransId="{C82F2DD5-4771-46CD-BE30-A6DBE32F753F}"/>
    <dgm:cxn modelId="{B30A26AE-CC41-417C-A328-0B8C9CB148EF}" type="presOf" srcId="{CBE53BD4-ACD7-4274-BD6A-F4D13D68C56B}" destId="{AC96F0C0-9D06-400B-9D2E-95E3088FB348}" srcOrd="0" destOrd="0" presId="urn:microsoft.com/office/officeart/2005/8/layout/chevron1"/>
    <dgm:cxn modelId="{7E63B71C-9670-4B9B-8973-1956171104B0}" type="presOf" srcId="{46C73EF3-BCC1-439E-90FF-D1FFC1E34FC7}" destId="{8BAE75B4-B0E4-415A-A18F-809E27426196}" srcOrd="0" destOrd="0" presId="urn:microsoft.com/office/officeart/2005/8/layout/chevron1"/>
    <dgm:cxn modelId="{3013A75F-5F28-40A7-BC24-6C67E1D7C1B9}" type="presParOf" srcId="{AC96F0C0-9D06-400B-9D2E-95E3088FB348}" destId="{85411E67-6840-4CE8-A7D3-35BEC8632E8F}" srcOrd="0" destOrd="0" presId="urn:microsoft.com/office/officeart/2005/8/layout/chevron1"/>
    <dgm:cxn modelId="{629719BD-8848-4F82-A009-631F3CFB678C}" type="presParOf" srcId="{AC96F0C0-9D06-400B-9D2E-95E3088FB348}" destId="{41584292-5122-4A80-9EFD-D6D59C30C73C}" srcOrd="1" destOrd="0" presId="urn:microsoft.com/office/officeart/2005/8/layout/chevron1"/>
    <dgm:cxn modelId="{2B46A105-B250-429B-9AEF-2D369E9FB2CA}" type="presParOf" srcId="{AC96F0C0-9D06-400B-9D2E-95E3088FB348}" destId="{8BAE75B4-B0E4-415A-A18F-809E27426196}" srcOrd="2" destOrd="0" presId="urn:microsoft.com/office/officeart/2005/8/layout/chevron1"/>
    <dgm:cxn modelId="{6F126DDF-93D4-48FD-B157-A42A47F87268}" type="presParOf" srcId="{AC96F0C0-9D06-400B-9D2E-95E3088FB348}" destId="{CADA6CBE-09ED-4D80-9530-1EC546136D91}" srcOrd="3" destOrd="0" presId="urn:microsoft.com/office/officeart/2005/8/layout/chevron1"/>
    <dgm:cxn modelId="{F82A031B-E17B-4CD3-B162-4D888F8F9F0A}" type="presParOf" srcId="{AC96F0C0-9D06-400B-9D2E-95E3088FB348}" destId="{1F27E5DA-E5DF-4177-9D86-4E311C1217FF}" srcOrd="4" destOrd="0" presId="urn:microsoft.com/office/officeart/2005/8/layout/chevron1"/>
    <dgm:cxn modelId="{68A9130D-5670-41A6-89CC-A1AE2B71ECDA}" type="presParOf" srcId="{AC96F0C0-9D06-400B-9D2E-95E3088FB348}" destId="{33B43E4D-B6AE-4914-8BE5-887E8418F976}" srcOrd="5" destOrd="0" presId="urn:microsoft.com/office/officeart/2005/8/layout/chevron1"/>
    <dgm:cxn modelId="{286F5C2D-BAF2-4BB5-AA4E-469E4DCD1DC3}" type="presParOf" srcId="{AC96F0C0-9D06-400B-9D2E-95E3088FB348}" destId="{C65A3B70-FBC9-475C-88CA-68C36576573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DEED4D-51C6-4DD4-8ECD-29F5C7F1B06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8C3B9B1-D1FC-47B3-B9EC-6C2CD24E4A48}">
      <dgm:prSet phldrT="[Text]"/>
      <dgm:spPr/>
      <dgm:t>
        <a:bodyPr/>
        <a:lstStyle/>
        <a:p>
          <a:r>
            <a:rPr lang="en-US" dirty="0" smtClean="0"/>
            <a:t>Translational Research</a:t>
          </a:r>
          <a:endParaRPr lang="en-US" dirty="0"/>
        </a:p>
      </dgm:t>
    </dgm:pt>
    <dgm:pt modelId="{62E624E7-8A52-4611-A42E-4B5CCED36D84}" type="parTrans" cxnId="{6A3BAC14-9AE2-4B25-A181-14A78CF3F519}">
      <dgm:prSet/>
      <dgm:spPr/>
      <dgm:t>
        <a:bodyPr/>
        <a:lstStyle/>
        <a:p>
          <a:endParaRPr lang="en-US"/>
        </a:p>
      </dgm:t>
    </dgm:pt>
    <dgm:pt modelId="{91744BAC-08C8-4D34-96FE-3A1E3A101D88}" type="sibTrans" cxnId="{6A3BAC14-9AE2-4B25-A181-14A78CF3F519}">
      <dgm:prSet/>
      <dgm:spPr/>
      <dgm:t>
        <a:bodyPr/>
        <a:lstStyle/>
        <a:p>
          <a:endParaRPr lang="en-US"/>
        </a:p>
      </dgm:t>
    </dgm:pt>
    <dgm:pt modelId="{BAA761E9-EE05-4D00-8EF8-D42A56BDC9B8}" type="pres">
      <dgm:prSet presAssocID="{F7DEED4D-51C6-4DD4-8ECD-29F5C7F1B063}" presName="Name0" presStyleCnt="0">
        <dgm:presLayoutVars>
          <dgm:dir/>
          <dgm:animLvl val="lvl"/>
          <dgm:resizeHandles val="exact"/>
        </dgm:presLayoutVars>
      </dgm:prSet>
      <dgm:spPr/>
    </dgm:pt>
    <dgm:pt modelId="{E9177FB2-4518-46AC-9F27-EB6CE8B07B07}" type="pres">
      <dgm:prSet presAssocID="{58C3B9B1-D1FC-47B3-B9EC-6C2CD24E4A48}" presName="parTxOnly" presStyleLbl="node1" presStyleIdx="0" presStyleCnt="1" custScaleY="62500" custLinFactNeighborX="-81219" custLinFactNeighborY="-499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3BAC14-9AE2-4B25-A181-14A78CF3F519}" srcId="{F7DEED4D-51C6-4DD4-8ECD-29F5C7F1B063}" destId="{58C3B9B1-D1FC-47B3-B9EC-6C2CD24E4A48}" srcOrd="0" destOrd="0" parTransId="{62E624E7-8A52-4611-A42E-4B5CCED36D84}" sibTransId="{91744BAC-08C8-4D34-96FE-3A1E3A101D88}"/>
    <dgm:cxn modelId="{D120D645-9CC7-41BF-B5F7-BDD6C4B80D19}" type="presOf" srcId="{58C3B9B1-D1FC-47B3-B9EC-6C2CD24E4A48}" destId="{E9177FB2-4518-46AC-9F27-EB6CE8B07B07}" srcOrd="0" destOrd="0" presId="urn:microsoft.com/office/officeart/2005/8/layout/chevron1"/>
    <dgm:cxn modelId="{B83031A0-C143-43F9-829C-C683B6D350F3}" type="presOf" srcId="{F7DEED4D-51C6-4DD4-8ECD-29F5C7F1B063}" destId="{BAA761E9-EE05-4D00-8EF8-D42A56BDC9B8}" srcOrd="0" destOrd="0" presId="urn:microsoft.com/office/officeart/2005/8/layout/chevron1"/>
    <dgm:cxn modelId="{F022469D-660D-473F-A5D1-F167357FAE0B}" type="presParOf" srcId="{BAA761E9-EE05-4D00-8EF8-D42A56BDC9B8}" destId="{E9177FB2-4518-46AC-9F27-EB6CE8B07B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1C2122-FE68-1146-A733-06BB7E9A10AE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BF411EF1-A9CA-4245-B5CB-E270B582592B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FFFF"/>
              </a:solidFill>
              <a:latin typeface="Arial"/>
              <a:cs typeface="Arial"/>
            </a:rPr>
            <a:t>Science</a:t>
          </a:r>
          <a:endParaRPr lang="en-US" sz="1600" dirty="0">
            <a:solidFill>
              <a:srgbClr val="FFFFFF"/>
            </a:solidFill>
            <a:latin typeface="Arial"/>
            <a:cs typeface="Arial"/>
          </a:endParaRPr>
        </a:p>
      </dgm:t>
    </dgm:pt>
    <dgm:pt modelId="{F84BBE1C-EEDA-3346-9841-17A56872664F}" type="parTrans" cxnId="{DA545C56-84AE-D847-B622-A5ADF4876289}">
      <dgm:prSet/>
      <dgm:spPr/>
      <dgm:t>
        <a:bodyPr/>
        <a:lstStyle/>
        <a:p>
          <a:endParaRPr lang="en-US" sz="1600">
            <a:solidFill>
              <a:srgbClr val="FFFFFF"/>
            </a:solidFill>
            <a:latin typeface="Arial"/>
            <a:cs typeface="Arial"/>
          </a:endParaRPr>
        </a:p>
      </dgm:t>
    </dgm:pt>
    <dgm:pt modelId="{CF76D686-7908-4E4E-99EE-81CEFD374366}" type="sibTrans" cxnId="{DA545C56-84AE-D847-B622-A5ADF4876289}">
      <dgm:prSet/>
      <dgm:spPr/>
      <dgm:t>
        <a:bodyPr/>
        <a:lstStyle/>
        <a:p>
          <a:endParaRPr lang="en-US" sz="1600">
            <a:solidFill>
              <a:srgbClr val="FFFFFF"/>
            </a:solidFill>
            <a:latin typeface="Arial"/>
            <a:cs typeface="Arial"/>
          </a:endParaRPr>
        </a:p>
      </dgm:t>
    </dgm:pt>
    <dgm:pt modelId="{DB85E30B-2B11-DA43-BAAF-4AD7380F1B05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FFFF"/>
              </a:solidFill>
              <a:latin typeface="Arial"/>
              <a:cs typeface="Arial"/>
            </a:rPr>
            <a:t>Discovery</a:t>
          </a:r>
          <a:endParaRPr lang="en-US" sz="1600" dirty="0">
            <a:solidFill>
              <a:srgbClr val="FFFFFF"/>
            </a:solidFill>
            <a:latin typeface="Arial"/>
            <a:cs typeface="Arial"/>
          </a:endParaRPr>
        </a:p>
      </dgm:t>
    </dgm:pt>
    <dgm:pt modelId="{872E14C0-0BF2-B048-B98A-A436AD3F21C8}" type="parTrans" cxnId="{6E140BB4-BF64-B44B-830A-BA482877B7E6}">
      <dgm:prSet/>
      <dgm:spPr/>
      <dgm:t>
        <a:bodyPr/>
        <a:lstStyle/>
        <a:p>
          <a:endParaRPr lang="en-US" sz="1600">
            <a:solidFill>
              <a:srgbClr val="FFFFFF"/>
            </a:solidFill>
            <a:latin typeface="Arial"/>
            <a:cs typeface="Arial"/>
          </a:endParaRPr>
        </a:p>
      </dgm:t>
    </dgm:pt>
    <dgm:pt modelId="{91B5D231-DDAB-324E-A2C5-BCCE79F4A7AD}" type="sibTrans" cxnId="{6E140BB4-BF64-B44B-830A-BA482877B7E6}">
      <dgm:prSet/>
      <dgm:spPr/>
      <dgm:t>
        <a:bodyPr/>
        <a:lstStyle/>
        <a:p>
          <a:endParaRPr lang="en-US" sz="1600">
            <a:solidFill>
              <a:srgbClr val="FFFFFF"/>
            </a:solidFill>
            <a:latin typeface="Arial"/>
            <a:cs typeface="Arial"/>
          </a:endParaRPr>
        </a:p>
      </dgm:t>
    </dgm:pt>
    <dgm:pt modelId="{25AEEA9C-18B4-134A-BF55-76A6E35BB76C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FFFF"/>
              </a:solidFill>
              <a:latin typeface="Arial"/>
              <a:cs typeface="Arial"/>
            </a:rPr>
            <a:t>Evaluation</a:t>
          </a:r>
          <a:endParaRPr lang="en-US" sz="1600" dirty="0">
            <a:solidFill>
              <a:srgbClr val="FFFFFF"/>
            </a:solidFill>
            <a:latin typeface="Arial"/>
            <a:cs typeface="Arial"/>
          </a:endParaRPr>
        </a:p>
      </dgm:t>
    </dgm:pt>
    <dgm:pt modelId="{D241FFCA-C5DE-3440-AEFE-0782B585DC98}" type="parTrans" cxnId="{661756C5-C00B-D946-A568-033F89051F2A}">
      <dgm:prSet/>
      <dgm:spPr/>
      <dgm:t>
        <a:bodyPr/>
        <a:lstStyle/>
        <a:p>
          <a:endParaRPr lang="en-US" sz="1600">
            <a:solidFill>
              <a:srgbClr val="FFFFFF"/>
            </a:solidFill>
            <a:latin typeface="Arial"/>
            <a:cs typeface="Arial"/>
          </a:endParaRPr>
        </a:p>
      </dgm:t>
    </dgm:pt>
    <dgm:pt modelId="{35A074DC-9252-2941-8E07-9754F110647E}" type="sibTrans" cxnId="{661756C5-C00B-D946-A568-033F89051F2A}">
      <dgm:prSet/>
      <dgm:spPr/>
      <dgm:t>
        <a:bodyPr/>
        <a:lstStyle/>
        <a:p>
          <a:endParaRPr lang="en-US" sz="1600">
            <a:solidFill>
              <a:srgbClr val="FFFFFF"/>
            </a:solidFill>
            <a:latin typeface="Arial"/>
            <a:cs typeface="Arial"/>
          </a:endParaRPr>
        </a:p>
      </dgm:t>
    </dgm:pt>
    <dgm:pt modelId="{E6CA4162-CED8-B24F-A732-2C4C89988FE5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FFFF"/>
              </a:solidFill>
              <a:latin typeface="Arial"/>
              <a:cs typeface="Arial"/>
            </a:rPr>
            <a:t>Development</a:t>
          </a:r>
          <a:endParaRPr lang="en-US" sz="1600" dirty="0">
            <a:solidFill>
              <a:srgbClr val="FFFFFF"/>
            </a:solidFill>
            <a:latin typeface="Arial"/>
            <a:cs typeface="Arial"/>
          </a:endParaRPr>
        </a:p>
      </dgm:t>
    </dgm:pt>
    <dgm:pt modelId="{12C68EBF-1FB9-B146-8C75-3DDAE6B793E5}" type="parTrans" cxnId="{6AF3B25B-25C3-2D4C-9FE7-A35EB65EEE84}">
      <dgm:prSet/>
      <dgm:spPr/>
      <dgm:t>
        <a:bodyPr/>
        <a:lstStyle/>
        <a:p>
          <a:endParaRPr lang="en-US" sz="1600">
            <a:solidFill>
              <a:srgbClr val="FFFFFF"/>
            </a:solidFill>
            <a:latin typeface="Arial"/>
            <a:cs typeface="Arial"/>
          </a:endParaRPr>
        </a:p>
      </dgm:t>
    </dgm:pt>
    <dgm:pt modelId="{26950A86-98B3-D744-9656-86BA43CBF780}" type="sibTrans" cxnId="{6AF3B25B-25C3-2D4C-9FE7-A35EB65EEE84}">
      <dgm:prSet/>
      <dgm:spPr/>
      <dgm:t>
        <a:bodyPr/>
        <a:lstStyle/>
        <a:p>
          <a:endParaRPr lang="en-US" sz="1600">
            <a:solidFill>
              <a:srgbClr val="FFFFFF"/>
            </a:solidFill>
            <a:latin typeface="Arial"/>
            <a:cs typeface="Arial"/>
          </a:endParaRPr>
        </a:p>
      </dgm:t>
    </dgm:pt>
    <dgm:pt modelId="{A74A69C3-3283-3B42-9804-2C8FA0EA7D20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FFFF"/>
              </a:solidFill>
              <a:latin typeface="Arial"/>
              <a:cs typeface="Arial"/>
            </a:rPr>
            <a:t>License/Launched</a:t>
          </a:r>
          <a:endParaRPr lang="en-US" sz="1600" dirty="0">
            <a:solidFill>
              <a:srgbClr val="FFFFFF"/>
            </a:solidFill>
            <a:latin typeface="Arial"/>
            <a:cs typeface="Arial"/>
          </a:endParaRPr>
        </a:p>
      </dgm:t>
    </dgm:pt>
    <dgm:pt modelId="{EC05333A-42C6-D549-91C9-66CC41BCA57A}" type="parTrans" cxnId="{33A6BDBF-F4B5-2E4D-964A-4473ACCFA433}">
      <dgm:prSet/>
      <dgm:spPr/>
      <dgm:t>
        <a:bodyPr/>
        <a:lstStyle/>
        <a:p>
          <a:endParaRPr lang="en-US" sz="1600">
            <a:solidFill>
              <a:srgbClr val="FFFFFF"/>
            </a:solidFill>
            <a:latin typeface="Arial"/>
            <a:cs typeface="Arial"/>
          </a:endParaRPr>
        </a:p>
      </dgm:t>
    </dgm:pt>
    <dgm:pt modelId="{6299E0C2-85C6-5F43-8EA9-D362C87873E5}" type="sibTrans" cxnId="{33A6BDBF-F4B5-2E4D-964A-4473ACCFA433}">
      <dgm:prSet/>
      <dgm:spPr/>
      <dgm:t>
        <a:bodyPr/>
        <a:lstStyle/>
        <a:p>
          <a:endParaRPr lang="en-US" sz="1600">
            <a:solidFill>
              <a:srgbClr val="FFFFFF"/>
            </a:solidFill>
            <a:latin typeface="Arial"/>
            <a:cs typeface="Arial"/>
          </a:endParaRPr>
        </a:p>
      </dgm:t>
    </dgm:pt>
    <dgm:pt modelId="{2D2732B6-CCD7-374B-A08D-772C65C02BCE}" type="pres">
      <dgm:prSet presAssocID="{401C2122-FE68-1146-A733-06BB7E9A10AE}" presName="Name0" presStyleCnt="0">
        <dgm:presLayoutVars>
          <dgm:dir/>
          <dgm:animLvl val="lvl"/>
          <dgm:resizeHandles val="exact"/>
        </dgm:presLayoutVars>
      </dgm:prSet>
      <dgm:spPr/>
    </dgm:pt>
    <dgm:pt modelId="{08D9CD42-6956-DD43-BD2F-770E091A5B26}" type="pres">
      <dgm:prSet presAssocID="{401C2122-FE68-1146-A733-06BB7E9A10AE}" presName="dummy" presStyleCnt="0"/>
      <dgm:spPr/>
    </dgm:pt>
    <dgm:pt modelId="{83456321-E366-F04D-A6DA-B10B42C32B30}" type="pres">
      <dgm:prSet presAssocID="{401C2122-FE68-1146-A733-06BB7E9A10AE}" presName="linH" presStyleCnt="0"/>
      <dgm:spPr/>
    </dgm:pt>
    <dgm:pt modelId="{BE126F9B-50F3-1F47-8A00-B49B0F8A362B}" type="pres">
      <dgm:prSet presAssocID="{401C2122-FE68-1146-A733-06BB7E9A10AE}" presName="padding1" presStyleCnt="0"/>
      <dgm:spPr/>
    </dgm:pt>
    <dgm:pt modelId="{170D325A-BABD-6A4A-9302-712CC77D745C}" type="pres">
      <dgm:prSet presAssocID="{BF411EF1-A9CA-4245-B5CB-E270B582592B}" presName="linV" presStyleCnt="0"/>
      <dgm:spPr/>
    </dgm:pt>
    <dgm:pt modelId="{1CE976CA-DD64-5C4C-A673-6996464D92B9}" type="pres">
      <dgm:prSet presAssocID="{BF411EF1-A9CA-4245-B5CB-E270B582592B}" presName="spVertical1" presStyleCnt="0"/>
      <dgm:spPr/>
    </dgm:pt>
    <dgm:pt modelId="{BA8848ED-BD8B-3245-B840-EA884173D643}" type="pres">
      <dgm:prSet presAssocID="{BF411EF1-A9CA-4245-B5CB-E270B582592B}" presName="parTx" presStyleLbl="revTx" presStyleIdx="0" presStyleCnt="5" custLinFactNeighborX="-563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3A29B-7D4B-FA40-AE83-114453F7DCB1}" type="pres">
      <dgm:prSet presAssocID="{BF411EF1-A9CA-4245-B5CB-E270B582592B}" presName="spVertical2" presStyleCnt="0"/>
      <dgm:spPr/>
    </dgm:pt>
    <dgm:pt modelId="{08659E20-65B6-0348-8FF5-6E7E30E8160B}" type="pres">
      <dgm:prSet presAssocID="{BF411EF1-A9CA-4245-B5CB-E270B582592B}" presName="spVertical3" presStyleCnt="0"/>
      <dgm:spPr/>
    </dgm:pt>
    <dgm:pt modelId="{AB0851C5-67C4-B046-A173-3C7E12791DC6}" type="pres">
      <dgm:prSet presAssocID="{CF76D686-7908-4E4E-99EE-81CEFD374366}" presName="space" presStyleCnt="0"/>
      <dgm:spPr/>
    </dgm:pt>
    <dgm:pt modelId="{30347F2E-43FA-5744-96BC-FB41658ED668}" type="pres">
      <dgm:prSet presAssocID="{DB85E30B-2B11-DA43-BAAF-4AD7380F1B05}" presName="linV" presStyleCnt="0"/>
      <dgm:spPr/>
    </dgm:pt>
    <dgm:pt modelId="{34BAFE13-0FD5-E541-A011-24020C2F58F1}" type="pres">
      <dgm:prSet presAssocID="{DB85E30B-2B11-DA43-BAAF-4AD7380F1B05}" presName="spVertical1" presStyleCnt="0"/>
      <dgm:spPr/>
    </dgm:pt>
    <dgm:pt modelId="{FE5AF2F5-A535-C747-B7FB-A497944DB41F}" type="pres">
      <dgm:prSet presAssocID="{DB85E30B-2B11-DA43-BAAF-4AD7380F1B05}" presName="parTx" presStyleLbl="revTx" presStyleIdx="1" presStyleCnt="5" custLinFactNeighborX="-6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B0B87-CB01-4D40-B0D7-91A7B44D5100}" type="pres">
      <dgm:prSet presAssocID="{DB85E30B-2B11-DA43-BAAF-4AD7380F1B05}" presName="spVertical2" presStyleCnt="0"/>
      <dgm:spPr/>
    </dgm:pt>
    <dgm:pt modelId="{F83D3833-74E4-9245-8771-E58218AFB858}" type="pres">
      <dgm:prSet presAssocID="{DB85E30B-2B11-DA43-BAAF-4AD7380F1B05}" presName="spVertical3" presStyleCnt="0"/>
      <dgm:spPr/>
    </dgm:pt>
    <dgm:pt modelId="{1856C29F-C533-5544-A4DD-C9BAFC376F47}" type="pres">
      <dgm:prSet presAssocID="{91B5D231-DDAB-324E-A2C5-BCCE79F4A7AD}" presName="space" presStyleCnt="0"/>
      <dgm:spPr/>
    </dgm:pt>
    <dgm:pt modelId="{C8661B48-92E7-8D4D-A694-F3AB03A8D086}" type="pres">
      <dgm:prSet presAssocID="{25AEEA9C-18B4-134A-BF55-76A6E35BB76C}" presName="linV" presStyleCnt="0"/>
      <dgm:spPr/>
    </dgm:pt>
    <dgm:pt modelId="{83376625-8A78-B44A-85AC-45C9D3BEB3DA}" type="pres">
      <dgm:prSet presAssocID="{25AEEA9C-18B4-134A-BF55-76A6E35BB76C}" presName="spVertical1" presStyleCnt="0"/>
      <dgm:spPr/>
    </dgm:pt>
    <dgm:pt modelId="{E47A6A37-E60B-004A-A9AC-F4549A37C27A}" type="pres">
      <dgm:prSet presAssocID="{25AEEA9C-18B4-134A-BF55-76A6E35BB76C}" presName="parTx" presStyleLbl="revTx" presStyleIdx="2" presStyleCnt="5" custLinFactNeighborX="-448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9A82D-EAFA-CB41-B235-04DCB6E632CF}" type="pres">
      <dgm:prSet presAssocID="{25AEEA9C-18B4-134A-BF55-76A6E35BB76C}" presName="spVertical2" presStyleCnt="0"/>
      <dgm:spPr/>
    </dgm:pt>
    <dgm:pt modelId="{1DCA4A3D-D986-6543-866E-D8E5F0A31B0A}" type="pres">
      <dgm:prSet presAssocID="{25AEEA9C-18B4-134A-BF55-76A6E35BB76C}" presName="spVertical3" presStyleCnt="0"/>
      <dgm:spPr/>
    </dgm:pt>
    <dgm:pt modelId="{23C67070-4FF4-214E-BF8B-8249039ED350}" type="pres">
      <dgm:prSet presAssocID="{35A074DC-9252-2941-8E07-9754F110647E}" presName="space" presStyleCnt="0"/>
      <dgm:spPr/>
    </dgm:pt>
    <dgm:pt modelId="{D73016CF-4659-F249-A6AC-07C80DE21A00}" type="pres">
      <dgm:prSet presAssocID="{E6CA4162-CED8-B24F-A732-2C4C89988FE5}" presName="linV" presStyleCnt="0"/>
      <dgm:spPr/>
    </dgm:pt>
    <dgm:pt modelId="{A381D6CF-3554-8142-B0A1-A08C32D0ABF1}" type="pres">
      <dgm:prSet presAssocID="{E6CA4162-CED8-B24F-A732-2C4C89988FE5}" presName="spVertical1" presStyleCnt="0"/>
      <dgm:spPr/>
    </dgm:pt>
    <dgm:pt modelId="{C86D86BC-1189-F646-9855-DAE13C4D137D}" type="pres">
      <dgm:prSet presAssocID="{E6CA4162-CED8-B24F-A732-2C4C89988FE5}" presName="parTx" presStyleLbl="revTx" presStyleIdx="3" presStyleCnt="5" custScaleX="119244" custLinFactNeighborX="-493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07533-03B2-774A-81A8-3EE88EDCF622}" type="pres">
      <dgm:prSet presAssocID="{E6CA4162-CED8-B24F-A732-2C4C89988FE5}" presName="spVertical2" presStyleCnt="0"/>
      <dgm:spPr/>
    </dgm:pt>
    <dgm:pt modelId="{452540DF-103F-2044-97B9-C89B0D0C721F}" type="pres">
      <dgm:prSet presAssocID="{E6CA4162-CED8-B24F-A732-2C4C89988FE5}" presName="spVertical3" presStyleCnt="0"/>
      <dgm:spPr/>
    </dgm:pt>
    <dgm:pt modelId="{A76F21FA-8F18-9F43-9DD8-21E7008BD356}" type="pres">
      <dgm:prSet presAssocID="{26950A86-98B3-D744-9656-86BA43CBF780}" presName="space" presStyleCnt="0"/>
      <dgm:spPr/>
    </dgm:pt>
    <dgm:pt modelId="{99A9EE2A-9670-AA40-AF31-36B15F8BD141}" type="pres">
      <dgm:prSet presAssocID="{A74A69C3-3283-3B42-9804-2C8FA0EA7D20}" presName="linV" presStyleCnt="0"/>
      <dgm:spPr/>
    </dgm:pt>
    <dgm:pt modelId="{DCEC1B00-69D2-6249-BDDE-EDB8075E4945}" type="pres">
      <dgm:prSet presAssocID="{A74A69C3-3283-3B42-9804-2C8FA0EA7D20}" presName="spVertical1" presStyleCnt="0"/>
      <dgm:spPr/>
    </dgm:pt>
    <dgm:pt modelId="{6060D3C1-7C9D-164F-8FC6-AB7507497A00}" type="pres">
      <dgm:prSet presAssocID="{A74A69C3-3283-3B42-9804-2C8FA0EA7D20}" presName="parTx" presStyleLbl="revTx" presStyleIdx="4" presStyleCnt="5" custScaleX="166566" custScaleY="93717" custLinFactNeighborX="-32315" custLinFactNeighborY="130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32687-0A82-9742-9C5F-719B0248A22C}" type="pres">
      <dgm:prSet presAssocID="{A74A69C3-3283-3B42-9804-2C8FA0EA7D20}" presName="spVertical2" presStyleCnt="0"/>
      <dgm:spPr/>
    </dgm:pt>
    <dgm:pt modelId="{3F89087B-FD0A-3342-A66F-4917133DC1DD}" type="pres">
      <dgm:prSet presAssocID="{A74A69C3-3283-3B42-9804-2C8FA0EA7D20}" presName="spVertical3" presStyleCnt="0"/>
      <dgm:spPr/>
    </dgm:pt>
    <dgm:pt modelId="{AE632DCF-17A0-E74F-828E-8DEB41926DE7}" type="pres">
      <dgm:prSet presAssocID="{401C2122-FE68-1146-A733-06BB7E9A10AE}" presName="padding2" presStyleCnt="0"/>
      <dgm:spPr/>
    </dgm:pt>
    <dgm:pt modelId="{FFB957A8-D84F-304B-91D5-90C2BE4DDB2F}" type="pres">
      <dgm:prSet presAssocID="{401C2122-FE68-1146-A733-06BB7E9A10AE}" presName="negArrow" presStyleCnt="0"/>
      <dgm:spPr/>
    </dgm:pt>
    <dgm:pt modelId="{7472DA16-6F46-9548-A97E-48562928B9EC}" type="pres">
      <dgm:prSet presAssocID="{401C2122-FE68-1146-A733-06BB7E9A10AE}" presName="backgroundArrow" presStyleLbl="node1" presStyleIdx="0" presStyleCnt="1" custLinFactNeighborX="2407" custLinFactNeighborY="66632"/>
      <dgm:spPr>
        <a:solidFill>
          <a:schemeClr val="accent3">
            <a:lumMod val="50000"/>
          </a:schemeClr>
        </a:solidFill>
        <a:ln>
          <a:solidFill>
            <a:srgbClr val="F1B83D"/>
          </a:solidFill>
        </a:ln>
      </dgm:spPr>
    </dgm:pt>
  </dgm:ptLst>
  <dgm:cxnLst>
    <dgm:cxn modelId="{661756C5-C00B-D946-A568-033F89051F2A}" srcId="{401C2122-FE68-1146-A733-06BB7E9A10AE}" destId="{25AEEA9C-18B4-134A-BF55-76A6E35BB76C}" srcOrd="2" destOrd="0" parTransId="{D241FFCA-C5DE-3440-AEFE-0782B585DC98}" sibTransId="{35A074DC-9252-2941-8E07-9754F110647E}"/>
    <dgm:cxn modelId="{DA0C7B0E-5063-4AE3-8DCF-15650737C560}" type="presOf" srcId="{DB85E30B-2B11-DA43-BAAF-4AD7380F1B05}" destId="{FE5AF2F5-A535-C747-B7FB-A497944DB41F}" srcOrd="0" destOrd="0" presId="urn:microsoft.com/office/officeart/2005/8/layout/hProcess3"/>
    <dgm:cxn modelId="{C8D207C8-5FB1-413F-BC47-B26593BCEE23}" type="presOf" srcId="{A74A69C3-3283-3B42-9804-2C8FA0EA7D20}" destId="{6060D3C1-7C9D-164F-8FC6-AB7507497A00}" srcOrd="0" destOrd="0" presId="urn:microsoft.com/office/officeart/2005/8/layout/hProcess3"/>
    <dgm:cxn modelId="{ADA3F4F1-3F48-4146-8CAA-41AB139BC64B}" type="presOf" srcId="{401C2122-FE68-1146-A733-06BB7E9A10AE}" destId="{2D2732B6-CCD7-374B-A08D-772C65C02BCE}" srcOrd="0" destOrd="0" presId="urn:microsoft.com/office/officeart/2005/8/layout/hProcess3"/>
    <dgm:cxn modelId="{DA545C56-84AE-D847-B622-A5ADF4876289}" srcId="{401C2122-FE68-1146-A733-06BB7E9A10AE}" destId="{BF411EF1-A9CA-4245-B5CB-E270B582592B}" srcOrd="0" destOrd="0" parTransId="{F84BBE1C-EEDA-3346-9841-17A56872664F}" sibTransId="{CF76D686-7908-4E4E-99EE-81CEFD374366}"/>
    <dgm:cxn modelId="{33A6BDBF-F4B5-2E4D-964A-4473ACCFA433}" srcId="{401C2122-FE68-1146-A733-06BB7E9A10AE}" destId="{A74A69C3-3283-3B42-9804-2C8FA0EA7D20}" srcOrd="4" destOrd="0" parTransId="{EC05333A-42C6-D549-91C9-66CC41BCA57A}" sibTransId="{6299E0C2-85C6-5F43-8EA9-D362C87873E5}"/>
    <dgm:cxn modelId="{7A5BEB91-6045-4965-9015-BFDBAD3A6B6B}" type="presOf" srcId="{BF411EF1-A9CA-4245-B5CB-E270B582592B}" destId="{BA8848ED-BD8B-3245-B840-EA884173D643}" srcOrd="0" destOrd="0" presId="urn:microsoft.com/office/officeart/2005/8/layout/hProcess3"/>
    <dgm:cxn modelId="{6E140BB4-BF64-B44B-830A-BA482877B7E6}" srcId="{401C2122-FE68-1146-A733-06BB7E9A10AE}" destId="{DB85E30B-2B11-DA43-BAAF-4AD7380F1B05}" srcOrd="1" destOrd="0" parTransId="{872E14C0-0BF2-B048-B98A-A436AD3F21C8}" sibTransId="{91B5D231-DDAB-324E-A2C5-BCCE79F4A7AD}"/>
    <dgm:cxn modelId="{09DCE5B7-B21A-4341-BF8D-420264F2B101}" type="presOf" srcId="{E6CA4162-CED8-B24F-A732-2C4C89988FE5}" destId="{C86D86BC-1189-F646-9855-DAE13C4D137D}" srcOrd="0" destOrd="0" presId="urn:microsoft.com/office/officeart/2005/8/layout/hProcess3"/>
    <dgm:cxn modelId="{6AF3B25B-25C3-2D4C-9FE7-A35EB65EEE84}" srcId="{401C2122-FE68-1146-A733-06BB7E9A10AE}" destId="{E6CA4162-CED8-B24F-A732-2C4C89988FE5}" srcOrd="3" destOrd="0" parTransId="{12C68EBF-1FB9-B146-8C75-3DDAE6B793E5}" sibTransId="{26950A86-98B3-D744-9656-86BA43CBF780}"/>
    <dgm:cxn modelId="{ED10C67D-EC16-4D68-8028-AB700543B747}" type="presOf" srcId="{25AEEA9C-18B4-134A-BF55-76A6E35BB76C}" destId="{E47A6A37-E60B-004A-A9AC-F4549A37C27A}" srcOrd="0" destOrd="0" presId="urn:microsoft.com/office/officeart/2005/8/layout/hProcess3"/>
    <dgm:cxn modelId="{A32B4844-C39B-4E9D-83B3-FD5BF1B96840}" type="presParOf" srcId="{2D2732B6-CCD7-374B-A08D-772C65C02BCE}" destId="{08D9CD42-6956-DD43-BD2F-770E091A5B26}" srcOrd="0" destOrd="0" presId="urn:microsoft.com/office/officeart/2005/8/layout/hProcess3"/>
    <dgm:cxn modelId="{315EC684-9DE5-4B6F-B677-0CE4ED32C209}" type="presParOf" srcId="{2D2732B6-CCD7-374B-A08D-772C65C02BCE}" destId="{83456321-E366-F04D-A6DA-B10B42C32B30}" srcOrd="1" destOrd="0" presId="urn:microsoft.com/office/officeart/2005/8/layout/hProcess3"/>
    <dgm:cxn modelId="{D817B76E-ABDB-4829-9C75-27D7C9B23DA2}" type="presParOf" srcId="{83456321-E366-F04D-A6DA-B10B42C32B30}" destId="{BE126F9B-50F3-1F47-8A00-B49B0F8A362B}" srcOrd="0" destOrd="0" presId="urn:microsoft.com/office/officeart/2005/8/layout/hProcess3"/>
    <dgm:cxn modelId="{329B256E-E154-4451-B19D-582843D41522}" type="presParOf" srcId="{83456321-E366-F04D-A6DA-B10B42C32B30}" destId="{170D325A-BABD-6A4A-9302-712CC77D745C}" srcOrd="1" destOrd="0" presId="urn:microsoft.com/office/officeart/2005/8/layout/hProcess3"/>
    <dgm:cxn modelId="{632CD47C-ADF0-4ACD-AAF5-28713B4964A0}" type="presParOf" srcId="{170D325A-BABD-6A4A-9302-712CC77D745C}" destId="{1CE976CA-DD64-5C4C-A673-6996464D92B9}" srcOrd="0" destOrd="0" presId="urn:microsoft.com/office/officeart/2005/8/layout/hProcess3"/>
    <dgm:cxn modelId="{B19C0CA4-7CAB-452F-A8CC-F50C883224EB}" type="presParOf" srcId="{170D325A-BABD-6A4A-9302-712CC77D745C}" destId="{BA8848ED-BD8B-3245-B840-EA884173D643}" srcOrd="1" destOrd="0" presId="urn:microsoft.com/office/officeart/2005/8/layout/hProcess3"/>
    <dgm:cxn modelId="{57E00E07-C656-4B7A-AF85-5E217D8580D1}" type="presParOf" srcId="{170D325A-BABD-6A4A-9302-712CC77D745C}" destId="{0C43A29B-7D4B-FA40-AE83-114453F7DCB1}" srcOrd="2" destOrd="0" presId="urn:microsoft.com/office/officeart/2005/8/layout/hProcess3"/>
    <dgm:cxn modelId="{301A349C-0E30-49B8-A87C-CAFC080E9214}" type="presParOf" srcId="{170D325A-BABD-6A4A-9302-712CC77D745C}" destId="{08659E20-65B6-0348-8FF5-6E7E30E8160B}" srcOrd="3" destOrd="0" presId="urn:microsoft.com/office/officeart/2005/8/layout/hProcess3"/>
    <dgm:cxn modelId="{A964176D-1ED3-4706-AF1F-F1091A7B6302}" type="presParOf" srcId="{83456321-E366-F04D-A6DA-B10B42C32B30}" destId="{AB0851C5-67C4-B046-A173-3C7E12791DC6}" srcOrd="2" destOrd="0" presId="urn:microsoft.com/office/officeart/2005/8/layout/hProcess3"/>
    <dgm:cxn modelId="{8DF2982F-FE7A-4AF4-B381-5CAF9135B273}" type="presParOf" srcId="{83456321-E366-F04D-A6DA-B10B42C32B30}" destId="{30347F2E-43FA-5744-96BC-FB41658ED668}" srcOrd="3" destOrd="0" presId="urn:microsoft.com/office/officeart/2005/8/layout/hProcess3"/>
    <dgm:cxn modelId="{DBBC13C7-9917-46E5-8E39-255104751F9D}" type="presParOf" srcId="{30347F2E-43FA-5744-96BC-FB41658ED668}" destId="{34BAFE13-0FD5-E541-A011-24020C2F58F1}" srcOrd="0" destOrd="0" presId="urn:microsoft.com/office/officeart/2005/8/layout/hProcess3"/>
    <dgm:cxn modelId="{A9100F45-99B7-4E10-B878-8651483B2351}" type="presParOf" srcId="{30347F2E-43FA-5744-96BC-FB41658ED668}" destId="{FE5AF2F5-A535-C747-B7FB-A497944DB41F}" srcOrd="1" destOrd="0" presId="urn:microsoft.com/office/officeart/2005/8/layout/hProcess3"/>
    <dgm:cxn modelId="{E270E0CF-B662-4D7F-BC4B-CBFF3C785B22}" type="presParOf" srcId="{30347F2E-43FA-5744-96BC-FB41658ED668}" destId="{B08B0B87-CB01-4D40-B0D7-91A7B44D5100}" srcOrd="2" destOrd="0" presId="urn:microsoft.com/office/officeart/2005/8/layout/hProcess3"/>
    <dgm:cxn modelId="{81BE727A-445E-42B0-9C67-415477B19A29}" type="presParOf" srcId="{30347F2E-43FA-5744-96BC-FB41658ED668}" destId="{F83D3833-74E4-9245-8771-E58218AFB858}" srcOrd="3" destOrd="0" presId="urn:microsoft.com/office/officeart/2005/8/layout/hProcess3"/>
    <dgm:cxn modelId="{BC60FF09-17D9-45E4-B22D-C069451B10A4}" type="presParOf" srcId="{83456321-E366-F04D-A6DA-B10B42C32B30}" destId="{1856C29F-C533-5544-A4DD-C9BAFC376F47}" srcOrd="4" destOrd="0" presId="urn:microsoft.com/office/officeart/2005/8/layout/hProcess3"/>
    <dgm:cxn modelId="{724252EC-9C5D-4ACC-8D86-1E6D484C1A1F}" type="presParOf" srcId="{83456321-E366-F04D-A6DA-B10B42C32B30}" destId="{C8661B48-92E7-8D4D-A694-F3AB03A8D086}" srcOrd="5" destOrd="0" presId="urn:microsoft.com/office/officeart/2005/8/layout/hProcess3"/>
    <dgm:cxn modelId="{6056C3BF-2DD7-44F6-9710-D874D79D1BDF}" type="presParOf" srcId="{C8661B48-92E7-8D4D-A694-F3AB03A8D086}" destId="{83376625-8A78-B44A-85AC-45C9D3BEB3DA}" srcOrd="0" destOrd="0" presId="urn:microsoft.com/office/officeart/2005/8/layout/hProcess3"/>
    <dgm:cxn modelId="{5DC435F3-03DA-4C3C-8CE1-C04545016EAE}" type="presParOf" srcId="{C8661B48-92E7-8D4D-A694-F3AB03A8D086}" destId="{E47A6A37-E60B-004A-A9AC-F4549A37C27A}" srcOrd="1" destOrd="0" presId="urn:microsoft.com/office/officeart/2005/8/layout/hProcess3"/>
    <dgm:cxn modelId="{E61F31C5-BB74-4F9B-B7C1-94CE7914C632}" type="presParOf" srcId="{C8661B48-92E7-8D4D-A694-F3AB03A8D086}" destId="{6E49A82D-EAFA-CB41-B235-04DCB6E632CF}" srcOrd="2" destOrd="0" presId="urn:microsoft.com/office/officeart/2005/8/layout/hProcess3"/>
    <dgm:cxn modelId="{D5D04748-0C1C-4AEB-8854-5CC1DE29ABBB}" type="presParOf" srcId="{C8661B48-92E7-8D4D-A694-F3AB03A8D086}" destId="{1DCA4A3D-D986-6543-866E-D8E5F0A31B0A}" srcOrd="3" destOrd="0" presId="urn:microsoft.com/office/officeart/2005/8/layout/hProcess3"/>
    <dgm:cxn modelId="{A3205459-F002-433F-BF40-2BD0704CC20D}" type="presParOf" srcId="{83456321-E366-F04D-A6DA-B10B42C32B30}" destId="{23C67070-4FF4-214E-BF8B-8249039ED350}" srcOrd="6" destOrd="0" presId="urn:microsoft.com/office/officeart/2005/8/layout/hProcess3"/>
    <dgm:cxn modelId="{7E73935E-14D2-4B2B-B650-C35FB05BF696}" type="presParOf" srcId="{83456321-E366-F04D-A6DA-B10B42C32B30}" destId="{D73016CF-4659-F249-A6AC-07C80DE21A00}" srcOrd="7" destOrd="0" presId="urn:microsoft.com/office/officeart/2005/8/layout/hProcess3"/>
    <dgm:cxn modelId="{2B9BD0F7-AE9F-4E74-BECA-A7736498DFDC}" type="presParOf" srcId="{D73016CF-4659-F249-A6AC-07C80DE21A00}" destId="{A381D6CF-3554-8142-B0A1-A08C32D0ABF1}" srcOrd="0" destOrd="0" presId="urn:microsoft.com/office/officeart/2005/8/layout/hProcess3"/>
    <dgm:cxn modelId="{9B0DB34E-8AE9-4DB6-A799-74E9160E75C2}" type="presParOf" srcId="{D73016CF-4659-F249-A6AC-07C80DE21A00}" destId="{C86D86BC-1189-F646-9855-DAE13C4D137D}" srcOrd="1" destOrd="0" presId="urn:microsoft.com/office/officeart/2005/8/layout/hProcess3"/>
    <dgm:cxn modelId="{4764D66D-3C85-4922-A28C-290CB6F0A69B}" type="presParOf" srcId="{D73016CF-4659-F249-A6AC-07C80DE21A00}" destId="{ABF07533-03B2-774A-81A8-3EE88EDCF622}" srcOrd="2" destOrd="0" presId="urn:microsoft.com/office/officeart/2005/8/layout/hProcess3"/>
    <dgm:cxn modelId="{9ED7DB30-D9A2-4DEB-AF60-B5436C4601F0}" type="presParOf" srcId="{D73016CF-4659-F249-A6AC-07C80DE21A00}" destId="{452540DF-103F-2044-97B9-C89B0D0C721F}" srcOrd="3" destOrd="0" presId="urn:microsoft.com/office/officeart/2005/8/layout/hProcess3"/>
    <dgm:cxn modelId="{037CEBB2-46A5-4022-9CE1-FC5560FD0DDF}" type="presParOf" srcId="{83456321-E366-F04D-A6DA-B10B42C32B30}" destId="{A76F21FA-8F18-9F43-9DD8-21E7008BD356}" srcOrd="8" destOrd="0" presId="urn:microsoft.com/office/officeart/2005/8/layout/hProcess3"/>
    <dgm:cxn modelId="{96B99E9E-8E92-4499-869A-43E3E655788D}" type="presParOf" srcId="{83456321-E366-F04D-A6DA-B10B42C32B30}" destId="{99A9EE2A-9670-AA40-AF31-36B15F8BD141}" srcOrd="9" destOrd="0" presId="urn:microsoft.com/office/officeart/2005/8/layout/hProcess3"/>
    <dgm:cxn modelId="{F2758932-CF74-41C4-9253-4C55F43DD3FC}" type="presParOf" srcId="{99A9EE2A-9670-AA40-AF31-36B15F8BD141}" destId="{DCEC1B00-69D2-6249-BDDE-EDB8075E4945}" srcOrd="0" destOrd="0" presId="urn:microsoft.com/office/officeart/2005/8/layout/hProcess3"/>
    <dgm:cxn modelId="{26E17A77-C72E-442A-A0EF-030B236D4EDC}" type="presParOf" srcId="{99A9EE2A-9670-AA40-AF31-36B15F8BD141}" destId="{6060D3C1-7C9D-164F-8FC6-AB7507497A00}" srcOrd="1" destOrd="0" presId="urn:microsoft.com/office/officeart/2005/8/layout/hProcess3"/>
    <dgm:cxn modelId="{0BA16DA9-923F-4EB5-BEAE-F88D3869C9A1}" type="presParOf" srcId="{99A9EE2A-9670-AA40-AF31-36B15F8BD141}" destId="{7B532687-0A82-9742-9C5F-719B0248A22C}" srcOrd="2" destOrd="0" presId="urn:microsoft.com/office/officeart/2005/8/layout/hProcess3"/>
    <dgm:cxn modelId="{FEB14CE1-745C-4127-A979-A7DED1FA8C43}" type="presParOf" srcId="{99A9EE2A-9670-AA40-AF31-36B15F8BD141}" destId="{3F89087B-FD0A-3342-A66F-4917133DC1DD}" srcOrd="3" destOrd="0" presId="urn:microsoft.com/office/officeart/2005/8/layout/hProcess3"/>
    <dgm:cxn modelId="{07F3ACC7-285A-489E-BD32-723355FD23FE}" type="presParOf" srcId="{83456321-E366-F04D-A6DA-B10B42C32B30}" destId="{AE632DCF-17A0-E74F-828E-8DEB41926DE7}" srcOrd="10" destOrd="0" presId="urn:microsoft.com/office/officeart/2005/8/layout/hProcess3"/>
    <dgm:cxn modelId="{F086B8D9-6025-44F8-BEA8-5DF8D3B4C8E1}" type="presParOf" srcId="{83456321-E366-F04D-A6DA-B10B42C32B30}" destId="{FFB957A8-D84F-304B-91D5-90C2BE4DDB2F}" srcOrd="11" destOrd="0" presId="urn:microsoft.com/office/officeart/2005/8/layout/hProcess3"/>
    <dgm:cxn modelId="{D62EBE32-96A5-4832-819B-6A789F61CD4D}" type="presParOf" srcId="{83456321-E366-F04D-A6DA-B10B42C32B30}" destId="{7472DA16-6F46-9548-A97E-48562928B9EC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E53BD4-ACD7-4274-BD6A-F4D13D68C56B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8F184395-DDFD-4151-BA2F-175C028D4D96}">
      <dgm:prSet phldrT="[Text]"/>
      <dgm:spPr/>
      <dgm:t>
        <a:bodyPr/>
        <a:lstStyle/>
        <a:p>
          <a:r>
            <a:rPr lang="en-US" dirty="0" smtClean="0"/>
            <a:t>Discovery</a:t>
          </a:r>
          <a:endParaRPr lang="en-US" dirty="0"/>
        </a:p>
      </dgm:t>
    </dgm:pt>
    <dgm:pt modelId="{6B8AAB3E-5251-4D68-AFDF-2A1F0113A2D3}" type="parTrans" cxnId="{CEA97B3B-E208-4C04-8C2A-EB51D6C4091E}">
      <dgm:prSet/>
      <dgm:spPr/>
      <dgm:t>
        <a:bodyPr/>
        <a:lstStyle/>
        <a:p>
          <a:endParaRPr lang="en-US"/>
        </a:p>
      </dgm:t>
    </dgm:pt>
    <dgm:pt modelId="{0821A954-3274-43B8-BC2F-FC8C4A12CEA9}" type="sibTrans" cxnId="{CEA97B3B-E208-4C04-8C2A-EB51D6C4091E}">
      <dgm:prSet/>
      <dgm:spPr/>
      <dgm:t>
        <a:bodyPr/>
        <a:lstStyle/>
        <a:p>
          <a:endParaRPr lang="en-US"/>
        </a:p>
      </dgm:t>
    </dgm:pt>
    <dgm:pt modelId="{CF042DCF-0AFA-4EC6-A453-F42946280B52}">
      <dgm:prSet phldrT="[Text]"/>
      <dgm:spPr/>
      <dgm:t>
        <a:bodyPr/>
        <a:lstStyle/>
        <a:p>
          <a:r>
            <a:rPr lang="en-US" dirty="0" smtClean="0"/>
            <a:t>Business Formation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Business Formation Graphic" title="Business Formation Graphic"/>
        </a:ext>
      </dgm:extLst>
    </dgm:pt>
    <dgm:pt modelId="{349F4364-FFF2-436C-A1C4-66CF66A7301E}" type="parTrans" cxnId="{DC428B18-196D-4018-8644-03D92DB9D28E}">
      <dgm:prSet/>
      <dgm:spPr/>
      <dgm:t>
        <a:bodyPr/>
        <a:lstStyle/>
        <a:p>
          <a:endParaRPr lang="en-US"/>
        </a:p>
      </dgm:t>
    </dgm:pt>
    <dgm:pt modelId="{0B21BB07-717A-4E50-8C4F-D052E0761ECF}" type="sibTrans" cxnId="{DC428B18-196D-4018-8644-03D92DB9D28E}">
      <dgm:prSet/>
      <dgm:spPr/>
      <dgm:t>
        <a:bodyPr/>
        <a:lstStyle/>
        <a:p>
          <a:endParaRPr lang="en-US"/>
        </a:p>
      </dgm:t>
    </dgm:pt>
    <dgm:pt modelId="{46C73EF3-BCC1-439E-90FF-D1FFC1E34FC7}">
      <dgm:prSet/>
      <dgm:spPr/>
      <dgm:t>
        <a:bodyPr/>
        <a:lstStyle/>
        <a:p>
          <a:r>
            <a:rPr lang="en-US" dirty="0" smtClean="0"/>
            <a:t>Validation</a:t>
          </a:r>
          <a:endParaRPr lang="en-US" dirty="0"/>
        </a:p>
      </dgm:t>
    </dgm:pt>
    <dgm:pt modelId="{534C5858-16B4-474C-A57D-03D6DA6EFF7B}" type="parTrans" cxnId="{6298E53D-73E4-431F-AAA8-7411F1BB7C4A}">
      <dgm:prSet/>
      <dgm:spPr/>
      <dgm:t>
        <a:bodyPr/>
        <a:lstStyle/>
        <a:p>
          <a:endParaRPr lang="en-US"/>
        </a:p>
      </dgm:t>
    </dgm:pt>
    <dgm:pt modelId="{9DAEC351-5556-49CF-82CC-9B61709A7852}" type="sibTrans" cxnId="{6298E53D-73E4-431F-AAA8-7411F1BB7C4A}">
      <dgm:prSet/>
      <dgm:spPr/>
      <dgm:t>
        <a:bodyPr/>
        <a:lstStyle/>
        <a:p>
          <a:endParaRPr lang="en-US"/>
        </a:p>
      </dgm:t>
    </dgm:pt>
    <dgm:pt modelId="{AC96F0C0-9D06-400B-9D2E-95E3088FB348}" type="pres">
      <dgm:prSet presAssocID="{CBE53BD4-ACD7-4274-BD6A-F4D13D68C56B}" presName="Name0" presStyleCnt="0">
        <dgm:presLayoutVars>
          <dgm:dir/>
          <dgm:animLvl val="lvl"/>
          <dgm:resizeHandles val="exact"/>
        </dgm:presLayoutVars>
      </dgm:prSet>
      <dgm:spPr/>
    </dgm:pt>
    <dgm:pt modelId="{85411E67-6840-4CE8-A7D3-35BEC8632E8F}" type="pres">
      <dgm:prSet presAssocID="{8F184395-DDFD-4151-BA2F-175C028D4D9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84292-5122-4A80-9EFD-D6D59C30C73C}" type="pres">
      <dgm:prSet presAssocID="{0821A954-3274-43B8-BC2F-FC8C4A12CEA9}" presName="parTxOnlySpace" presStyleCnt="0"/>
      <dgm:spPr/>
    </dgm:pt>
    <dgm:pt modelId="{8BAE75B4-B0E4-415A-A18F-809E27426196}" type="pres">
      <dgm:prSet presAssocID="{46C73EF3-BCC1-439E-90FF-D1FFC1E34FC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A6CBE-09ED-4D80-9530-1EC546136D91}" type="pres">
      <dgm:prSet presAssocID="{9DAEC351-5556-49CF-82CC-9B61709A7852}" presName="parTxOnlySpace" presStyleCnt="0"/>
      <dgm:spPr/>
    </dgm:pt>
    <dgm:pt modelId="{1F27E5DA-E5DF-4177-9D86-4E311C1217FF}" type="pres">
      <dgm:prSet presAssocID="{CF042DCF-0AFA-4EC6-A453-F42946280B5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7B3D73-2F88-4214-BB96-CB7B1F050B6D}" type="presOf" srcId="{46C73EF3-BCC1-439E-90FF-D1FFC1E34FC7}" destId="{8BAE75B4-B0E4-415A-A18F-809E27426196}" srcOrd="0" destOrd="0" presId="urn:microsoft.com/office/officeart/2005/8/layout/chevron1"/>
    <dgm:cxn modelId="{6298E53D-73E4-431F-AAA8-7411F1BB7C4A}" srcId="{CBE53BD4-ACD7-4274-BD6A-F4D13D68C56B}" destId="{46C73EF3-BCC1-439E-90FF-D1FFC1E34FC7}" srcOrd="1" destOrd="0" parTransId="{534C5858-16B4-474C-A57D-03D6DA6EFF7B}" sibTransId="{9DAEC351-5556-49CF-82CC-9B61709A7852}"/>
    <dgm:cxn modelId="{75E9CEF4-DDAC-4848-B4E7-EB2EBE31F2D9}" type="presOf" srcId="{CBE53BD4-ACD7-4274-BD6A-F4D13D68C56B}" destId="{AC96F0C0-9D06-400B-9D2E-95E3088FB348}" srcOrd="0" destOrd="0" presId="urn:microsoft.com/office/officeart/2005/8/layout/chevron1"/>
    <dgm:cxn modelId="{DC428B18-196D-4018-8644-03D92DB9D28E}" srcId="{CBE53BD4-ACD7-4274-BD6A-F4D13D68C56B}" destId="{CF042DCF-0AFA-4EC6-A453-F42946280B52}" srcOrd="2" destOrd="0" parTransId="{349F4364-FFF2-436C-A1C4-66CF66A7301E}" sibTransId="{0B21BB07-717A-4E50-8C4F-D052E0761ECF}"/>
    <dgm:cxn modelId="{F2B97DA5-1387-455C-921D-DF638F966C06}" type="presOf" srcId="{8F184395-DDFD-4151-BA2F-175C028D4D96}" destId="{85411E67-6840-4CE8-A7D3-35BEC8632E8F}" srcOrd="0" destOrd="0" presId="urn:microsoft.com/office/officeart/2005/8/layout/chevron1"/>
    <dgm:cxn modelId="{A98258EB-D176-41E0-B0C8-BD4CBAF2FFA3}" type="presOf" srcId="{CF042DCF-0AFA-4EC6-A453-F42946280B52}" destId="{1F27E5DA-E5DF-4177-9D86-4E311C1217FF}" srcOrd="0" destOrd="0" presId="urn:microsoft.com/office/officeart/2005/8/layout/chevron1"/>
    <dgm:cxn modelId="{CEA97B3B-E208-4C04-8C2A-EB51D6C4091E}" srcId="{CBE53BD4-ACD7-4274-BD6A-F4D13D68C56B}" destId="{8F184395-DDFD-4151-BA2F-175C028D4D96}" srcOrd="0" destOrd="0" parTransId="{6B8AAB3E-5251-4D68-AFDF-2A1F0113A2D3}" sibTransId="{0821A954-3274-43B8-BC2F-FC8C4A12CEA9}"/>
    <dgm:cxn modelId="{5B50B175-BFED-4E11-A598-5EA3580DEDE3}" type="presParOf" srcId="{AC96F0C0-9D06-400B-9D2E-95E3088FB348}" destId="{85411E67-6840-4CE8-A7D3-35BEC8632E8F}" srcOrd="0" destOrd="0" presId="urn:microsoft.com/office/officeart/2005/8/layout/chevron1"/>
    <dgm:cxn modelId="{ABA5D718-584A-43DE-A20F-43584B9F3B46}" type="presParOf" srcId="{AC96F0C0-9D06-400B-9D2E-95E3088FB348}" destId="{41584292-5122-4A80-9EFD-D6D59C30C73C}" srcOrd="1" destOrd="0" presId="urn:microsoft.com/office/officeart/2005/8/layout/chevron1"/>
    <dgm:cxn modelId="{C1879D6B-CB14-474D-8BC4-A515FE4D2DAF}" type="presParOf" srcId="{AC96F0C0-9D06-400B-9D2E-95E3088FB348}" destId="{8BAE75B4-B0E4-415A-A18F-809E27426196}" srcOrd="2" destOrd="0" presId="urn:microsoft.com/office/officeart/2005/8/layout/chevron1"/>
    <dgm:cxn modelId="{AC110420-4439-4608-BBD8-405799F08B4D}" type="presParOf" srcId="{AC96F0C0-9D06-400B-9D2E-95E3088FB348}" destId="{CADA6CBE-09ED-4D80-9530-1EC546136D91}" srcOrd="3" destOrd="0" presId="urn:microsoft.com/office/officeart/2005/8/layout/chevron1"/>
    <dgm:cxn modelId="{7CC82FDA-1712-451F-9782-39CE85DB036B}" type="presParOf" srcId="{AC96F0C0-9D06-400B-9D2E-95E3088FB348}" destId="{1F27E5DA-E5DF-4177-9D86-4E311C1217F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EF99F-D5BE-4584-8398-F871820449A7}">
      <dsp:nvSpPr>
        <dsp:cNvPr id="0" name=""/>
        <dsp:cNvSpPr/>
      </dsp:nvSpPr>
      <dsp:spPr>
        <a:xfrm>
          <a:off x="495300" y="0"/>
          <a:ext cx="4495800" cy="4495800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A8754-1F5B-4D62-8052-5C992A43A1BB}">
      <dsp:nvSpPr>
        <dsp:cNvPr id="0" name=""/>
        <dsp:cNvSpPr/>
      </dsp:nvSpPr>
      <dsp:spPr>
        <a:xfrm>
          <a:off x="922401" y="427101"/>
          <a:ext cx="1753362" cy="1753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B-C: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Corporate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SPONSORED RESEARCH</a:t>
          </a:r>
          <a:endParaRPr lang="en-US" sz="1800" kern="1200" dirty="0"/>
        </a:p>
      </dsp:txBody>
      <dsp:txXfrm>
        <a:off x="1007993" y="512693"/>
        <a:ext cx="1582178" cy="1582178"/>
      </dsp:txXfrm>
    </dsp:sp>
    <dsp:sp modelId="{80039C30-37FC-481B-AEAA-E668F4D9996C}">
      <dsp:nvSpPr>
        <dsp:cNvPr id="0" name=""/>
        <dsp:cNvSpPr/>
      </dsp:nvSpPr>
      <dsp:spPr>
        <a:xfrm>
          <a:off x="2810637" y="427101"/>
          <a:ext cx="1753362" cy="1753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MSUT: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Corporate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LICENSES</a:t>
          </a:r>
          <a:endParaRPr lang="en-US" sz="1800" kern="1200" dirty="0"/>
        </a:p>
      </dsp:txBody>
      <dsp:txXfrm>
        <a:off x="2896229" y="512693"/>
        <a:ext cx="1582178" cy="1582178"/>
      </dsp:txXfrm>
    </dsp:sp>
    <dsp:sp modelId="{AE3B0A5F-7791-4303-8ED1-7D067C5FF0E8}">
      <dsp:nvSpPr>
        <dsp:cNvPr id="0" name=""/>
        <dsp:cNvSpPr/>
      </dsp:nvSpPr>
      <dsp:spPr>
        <a:xfrm>
          <a:off x="922401" y="2315337"/>
          <a:ext cx="1753362" cy="1753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Spartan Innovations: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Investors, Companies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START-UPs</a:t>
          </a:r>
          <a:endParaRPr lang="en-US" sz="1800" kern="1200" dirty="0"/>
        </a:p>
      </dsp:txBody>
      <dsp:txXfrm>
        <a:off x="1007993" y="2400929"/>
        <a:ext cx="1582178" cy="1582178"/>
      </dsp:txXfrm>
    </dsp:sp>
    <dsp:sp modelId="{FCC8FE99-06C7-467C-853C-0AC50E09ABA5}">
      <dsp:nvSpPr>
        <dsp:cNvPr id="0" name=""/>
        <dsp:cNvSpPr/>
      </dsp:nvSpPr>
      <dsp:spPr>
        <a:xfrm>
          <a:off x="2810637" y="2315337"/>
          <a:ext cx="1753362" cy="1753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Advancement: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Corporate &amp; Foundation Relations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GIFTS</a:t>
          </a:r>
          <a:endParaRPr lang="en-US" sz="1800" kern="1200" dirty="0"/>
        </a:p>
      </dsp:txBody>
      <dsp:txXfrm>
        <a:off x="2896229" y="2400929"/>
        <a:ext cx="1582178" cy="1582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11E67-6840-4CE8-A7D3-35BEC8632E8F}">
      <dsp:nvSpPr>
        <dsp:cNvPr id="0" name=""/>
        <dsp:cNvSpPr/>
      </dsp:nvSpPr>
      <dsp:spPr>
        <a:xfrm>
          <a:off x="3363" y="120358"/>
          <a:ext cx="1958100" cy="783240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Technology Screening</a:t>
          </a:r>
          <a:endParaRPr lang="en-US" sz="1600" kern="1200" dirty="0"/>
        </a:p>
      </dsp:txBody>
      <dsp:txXfrm>
        <a:off x="394983" y="120358"/>
        <a:ext cx="1174860" cy="783240"/>
      </dsp:txXfrm>
    </dsp:sp>
    <dsp:sp modelId="{8BAE75B4-B0E4-415A-A18F-809E27426196}">
      <dsp:nvSpPr>
        <dsp:cNvPr id="0" name=""/>
        <dsp:cNvSpPr/>
      </dsp:nvSpPr>
      <dsp:spPr>
        <a:xfrm>
          <a:off x="1765654" y="120358"/>
          <a:ext cx="1958100" cy="783240"/>
        </a:xfrm>
        <a:prstGeom prst="chevron">
          <a:avLst/>
        </a:prstGeom>
        <a:solidFill>
          <a:schemeClr val="accent1">
            <a:shade val="80000"/>
            <a:hueOff val="-277219"/>
            <a:satOff val="-29063"/>
            <a:lumOff val="143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IP Protection</a:t>
          </a:r>
          <a:endParaRPr lang="en-US" sz="1600" kern="1200" dirty="0"/>
        </a:p>
      </dsp:txBody>
      <dsp:txXfrm>
        <a:off x="2157274" y="120358"/>
        <a:ext cx="1174860" cy="783240"/>
      </dsp:txXfrm>
    </dsp:sp>
    <dsp:sp modelId="{1F27E5DA-E5DF-4177-9D86-4E311C1217FF}">
      <dsp:nvSpPr>
        <dsp:cNvPr id="0" name=""/>
        <dsp:cNvSpPr/>
      </dsp:nvSpPr>
      <dsp:spPr>
        <a:xfrm>
          <a:off x="3527944" y="120358"/>
          <a:ext cx="1958100" cy="783240"/>
        </a:xfrm>
        <a:prstGeom prst="chevron">
          <a:avLst/>
        </a:prstGeom>
        <a:solidFill>
          <a:schemeClr val="accent1">
            <a:shade val="80000"/>
            <a:hueOff val="-554437"/>
            <a:satOff val="-58125"/>
            <a:lumOff val="286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Detailed Assessment &amp; Marketing</a:t>
          </a:r>
          <a:endParaRPr lang="en-US" sz="1600" kern="1200" dirty="0"/>
        </a:p>
      </dsp:txBody>
      <dsp:txXfrm>
        <a:off x="3919564" y="120358"/>
        <a:ext cx="1174860" cy="783240"/>
      </dsp:txXfrm>
    </dsp:sp>
    <dsp:sp modelId="{C65A3B70-FBC9-475C-88CA-68C36576573B}">
      <dsp:nvSpPr>
        <dsp:cNvPr id="0" name=""/>
        <dsp:cNvSpPr/>
      </dsp:nvSpPr>
      <dsp:spPr>
        <a:xfrm>
          <a:off x="5290235" y="120358"/>
          <a:ext cx="1958100" cy="783240"/>
        </a:xfrm>
        <a:prstGeom prst="chevron">
          <a:avLst/>
        </a:prstGeom>
        <a:solidFill>
          <a:schemeClr val="accent1">
            <a:shade val="80000"/>
            <a:hueOff val="-831656"/>
            <a:satOff val="-87188"/>
            <a:lumOff val="429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Licensing</a:t>
          </a:r>
          <a:endParaRPr lang="en-US" sz="1600" kern="1200" dirty="0"/>
        </a:p>
      </dsp:txBody>
      <dsp:txXfrm>
        <a:off x="5681855" y="120358"/>
        <a:ext cx="1174860" cy="783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77FB2-4518-46AC-9F27-EB6CE8B07B07}">
      <dsp:nvSpPr>
        <dsp:cNvPr id="0" name=""/>
        <dsp:cNvSpPr/>
      </dsp:nvSpPr>
      <dsp:spPr>
        <a:xfrm>
          <a:off x="0" y="0"/>
          <a:ext cx="2286000" cy="5715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Translational Research</a:t>
          </a:r>
          <a:endParaRPr lang="en-US" sz="1800" kern="1200" dirty="0"/>
        </a:p>
      </dsp:txBody>
      <dsp:txXfrm>
        <a:off x="285750" y="0"/>
        <a:ext cx="1714500" cy="571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2DA16-6F46-9548-A97E-48562928B9EC}">
      <dsp:nvSpPr>
        <dsp:cNvPr id="0" name=""/>
        <dsp:cNvSpPr/>
      </dsp:nvSpPr>
      <dsp:spPr>
        <a:xfrm>
          <a:off x="0" y="36608"/>
          <a:ext cx="8443099" cy="1152000"/>
        </a:xfrm>
        <a:prstGeom prst="rightArrow">
          <a:avLst/>
        </a:prstGeom>
        <a:solidFill>
          <a:schemeClr val="accent3">
            <a:lumMod val="50000"/>
          </a:schemeClr>
        </a:solidFill>
        <a:ln>
          <a:solidFill>
            <a:srgbClr val="F1B83D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60D3C1-7C9D-164F-8FC6-AB7507497A00}">
      <dsp:nvSpPr>
        <dsp:cNvPr id="0" name=""/>
        <dsp:cNvSpPr/>
      </dsp:nvSpPr>
      <dsp:spPr>
        <a:xfrm>
          <a:off x="5915796" y="344000"/>
          <a:ext cx="1867786" cy="53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  <a:latin typeface="Arial"/>
              <a:cs typeface="Arial"/>
            </a:rPr>
            <a:t>License/Launched</a:t>
          </a:r>
          <a:endParaRPr lang="en-US" sz="1600" kern="1200" dirty="0">
            <a:solidFill>
              <a:srgbClr val="FFFFFF"/>
            </a:solidFill>
            <a:latin typeface="Arial"/>
            <a:cs typeface="Arial"/>
          </a:endParaRPr>
        </a:p>
      </dsp:txBody>
      <dsp:txXfrm>
        <a:off x="5915796" y="344000"/>
        <a:ext cx="1867786" cy="539809"/>
      </dsp:txXfrm>
    </dsp:sp>
    <dsp:sp modelId="{C86D86BC-1189-F646-9855-DAE13C4D137D}">
      <dsp:nvSpPr>
        <dsp:cNvPr id="0" name=""/>
        <dsp:cNvSpPr/>
      </dsp:nvSpPr>
      <dsp:spPr>
        <a:xfrm>
          <a:off x="4163195" y="306304"/>
          <a:ext cx="1337141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  <a:latin typeface="Arial"/>
              <a:cs typeface="Arial"/>
            </a:rPr>
            <a:t>Development</a:t>
          </a:r>
          <a:endParaRPr lang="en-US" sz="1600" kern="1200" dirty="0">
            <a:solidFill>
              <a:srgbClr val="FFFFFF"/>
            </a:solidFill>
            <a:latin typeface="Arial"/>
            <a:cs typeface="Arial"/>
          </a:endParaRPr>
        </a:p>
      </dsp:txBody>
      <dsp:txXfrm>
        <a:off x="4163195" y="306304"/>
        <a:ext cx="1337141" cy="576000"/>
      </dsp:txXfrm>
    </dsp:sp>
    <dsp:sp modelId="{E47A6A37-E60B-004A-A9AC-F4549A37C27A}">
      <dsp:nvSpPr>
        <dsp:cNvPr id="0" name=""/>
        <dsp:cNvSpPr/>
      </dsp:nvSpPr>
      <dsp:spPr>
        <a:xfrm>
          <a:off x="2867801" y="306304"/>
          <a:ext cx="112134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  <a:latin typeface="Arial"/>
              <a:cs typeface="Arial"/>
            </a:rPr>
            <a:t>Evaluation</a:t>
          </a:r>
          <a:endParaRPr lang="en-US" sz="1600" kern="1200" dirty="0">
            <a:solidFill>
              <a:srgbClr val="FFFFFF"/>
            </a:solidFill>
            <a:latin typeface="Arial"/>
            <a:cs typeface="Arial"/>
          </a:endParaRPr>
        </a:p>
      </dsp:txBody>
      <dsp:txXfrm>
        <a:off x="2867801" y="306304"/>
        <a:ext cx="1121349" cy="576000"/>
      </dsp:txXfrm>
    </dsp:sp>
    <dsp:sp modelId="{FE5AF2F5-A535-C747-B7FB-A497944DB41F}">
      <dsp:nvSpPr>
        <dsp:cNvPr id="0" name=""/>
        <dsp:cNvSpPr/>
      </dsp:nvSpPr>
      <dsp:spPr>
        <a:xfrm>
          <a:off x="1289244" y="306304"/>
          <a:ext cx="112134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  <a:latin typeface="Arial"/>
              <a:cs typeface="Arial"/>
            </a:rPr>
            <a:t>Discovery</a:t>
          </a:r>
          <a:endParaRPr lang="en-US" sz="1600" kern="1200" dirty="0">
            <a:solidFill>
              <a:srgbClr val="FFFFFF"/>
            </a:solidFill>
            <a:latin typeface="Arial"/>
            <a:cs typeface="Arial"/>
          </a:endParaRPr>
        </a:p>
      </dsp:txBody>
      <dsp:txXfrm>
        <a:off x="1289244" y="306304"/>
        <a:ext cx="1121349" cy="576000"/>
      </dsp:txXfrm>
    </dsp:sp>
    <dsp:sp modelId="{BA8848ED-BD8B-3245-B840-EA884173D643}">
      <dsp:nvSpPr>
        <dsp:cNvPr id="0" name=""/>
        <dsp:cNvSpPr/>
      </dsp:nvSpPr>
      <dsp:spPr>
        <a:xfrm>
          <a:off x="48404" y="306304"/>
          <a:ext cx="112134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  <a:latin typeface="Arial"/>
              <a:cs typeface="Arial"/>
            </a:rPr>
            <a:t>Science</a:t>
          </a:r>
          <a:endParaRPr lang="en-US" sz="1600" kern="1200" dirty="0">
            <a:solidFill>
              <a:srgbClr val="FFFFFF"/>
            </a:solidFill>
            <a:latin typeface="Arial"/>
            <a:cs typeface="Arial"/>
          </a:endParaRPr>
        </a:p>
      </dsp:txBody>
      <dsp:txXfrm>
        <a:off x="48404" y="306304"/>
        <a:ext cx="1121349" cy="57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11E67-6840-4CE8-A7D3-35BEC8632E8F}">
      <dsp:nvSpPr>
        <dsp:cNvPr id="0" name=""/>
        <dsp:cNvSpPr/>
      </dsp:nvSpPr>
      <dsp:spPr>
        <a:xfrm>
          <a:off x="2263" y="45184"/>
          <a:ext cx="2758107" cy="1103243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Discovery</a:t>
          </a:r>
          <a:endParaRPr lang="en-US" sz="2800" kern="1200" dirty="0"/>
        </a:p>
      </dsp:txBody>
      <dsp:txXfrm>
        <a:off x="553885" y="45184"/>
        <a:ext cx="1654864" cy="1103243"/>
      </dsp:txXfrm>
    </dsp:sp>
    <dsp:sp modelId="{8BAE75B4-B0E4-415A-A18F-809E27426196}">
      <dsp:nvSpPr>
        <dsp:cNvPr id="0" name=""/>
        <dsp:cNvSpPr/>
      </dsp:nvSpPr>
      <dsp:spPr>
        <a:xfrm>
          <a:off x="2484561" y="45184"/>
          <a:ext cx="2758107" cy="1103243"/>
        </a:xfrm>
        <a:prstGeom prst="chevron">
          <a:avLst/>
        </a:prstGeom>
        <a:solidFill>
          <a:schemeClr val="accent1">
            <a:shade val="80000"/>
            <a:hueOff val="-415828"/>
            <a:satOff val="-43594"/>
            <a:lumOff val="214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Validation</a:t>
          </a:r>
          <a:endParaRPr lang="en-US" sz="2800" kern="1200" dirty="0"/>
        </a:p>
      </dsp:txBody>
      <dsp:txXfrm>
        <a:off x="3036183" y="45184"/>
        <a:ext cx="1654864" cy="1103243"/>
      </dsp:txXfrm>
    </dsp:sp>
    <dsp:sp modelId="{1F27E5DA-E5DF-4177-9D86-4E311C1217FF}">
      <dsp:nvSpPr>
        <dsp:cNvPr id="0" name=""/>
        <dsp:cNvSpPr/>
      </dsp:nvSpPr>
      <dsp:spPr>
        <a:xfrm>
          <a:off x="4966858" y="45184"/>
          <a:ext cx="2758107" cy="1103243"/>
        </a:xfrm>
        <a:prstGeom prst="chevron">
          <a:avLst/>
        </a:prstGeom>
        <a:solidFill>
          <a:schemeClr val="accent1">
            <a:shade val="80000"/>
            <a:hueOff val="-831656"/>
            <a:satOff val="-87188"/>
            <a:lumOff val="429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Business Formation</a:t>
          </a:r>
          <a:endParaRPr lang="en-US" sz="2800" kern="1200" dirty="0"/>
        </a:p>
      </dsp:txBody>
      <dsp:txXfrm>
        <a:off x="5518480" y="45184"/>
        <a:ext cx="1654864" cy="1103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0.0718</cdr:x>
      <cdr:y>0.04857</cdr:y>
    </cdr:from>
    <cdr:to>
      <cdr:x>0.68016</cdr:x>
      <cdr:y>0.12578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3875" y="185738"/>
          <a:ext cx="44386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ECEA2718-447C-48B1-A300-1DD01D11937C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9AAC09C0-6294-4822-AF06-E617A27B6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489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4564F37C-DBE2-4BA9-AD6F-8F67AC5A0276}" type="datetimeFigureOut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697E3090-3E3B-4617-B621-01EFDB8CB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776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48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3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awbr\Desktop\Innovation Center letterhead 11 7 1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D5355-5D91-4A4A-8CC0-2814CF280066}" type="datetime1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D5138-BE12-41B5-B45D-BCD910C28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42319-6DF0-4224-A76C-1609587D8D04}" type="datetime1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6187D-AF28-4225-A79B-5F3B104D7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A2E1-3F26-4154-A350-263846EF0815}" type="datetime1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61D2-863E-4278-B795-266722C52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awbr\Desktop\Innovation Center letterhead 11 7 1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93C53-1256-4EC6-88F0-A7FC3859F4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D5138-BE12-41B5-B45D-BCD910C285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3752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11C78-8957-4711-A1C0-21AE8DE412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E0866-5FA2-4121-B8FF-91CAA17FDA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4689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513FB-412A-4782-8D93-1430EA5333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7A979-F33B-4C3F-9EDD-74217C729F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523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AF09-89F7-491F-B6D9-D5025418C2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91E0-F1D8-4756-A291-A19A16C769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39867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94F2-D1A4-4B07-BA18-16174FC283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43035-C47F-4DC1-9592-A311B24B60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5740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ADE40-620C-4C24-8C9F-41583A19C1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0E127-92A8-40D6-B644-A65EE2C675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823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A8867-565E-4590-8E46-9E514D5A07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1C83-DFD0-4E79-BBF4-C2CEDB764D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42364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8E8E1-FB01-487B-99DA-7817F97ECF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29DD-657B-46B0-9FCC-ECF6AD1599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8183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314C7-24D8-4ACF-8B8E-3DF33337F1CF}" type="datetime1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E0866-5FA2-4121-B8FF-91CAA17FD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0E2CB-9819-44BF-B2D2-D9E17A7DF6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293E4-D7F2-47D2-B4CA-198587D93F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71455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9A2E9-1431-42D8-8897-4752D90B67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6187D-AF28-4225-A79B-5F3B104D7C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3465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E96B-56FA-48D5-AEE7-E022A2C56C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61D2-863E-4278-B795-266722C529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5641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CAFC4-B6AE-4583-8F8E-2FFC53EC3D0F}" type="datetime1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7A979-F33B-4C3F-9EDD-74217C729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A296C-9029-4CB3-9041-C0037F443559}" type="datetime1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91E0-F1D8-4756-A291-A19A16C76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DB296-7C57-4F06-B670-03C6CF49234D}" type="datetime1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43035-C47F-4DC1-9592-A311B24B6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7324-C3FA-4617-906A-4A8EF26148DF}" type="datetime1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0E127-92A8-40D6-B644-A65EE2C67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5B8B8-5AFA-4C32-88C0-B4671F5D0DEF}" type="datetime1">
              <a:rPr lang="en-US" smtClean="0"/>
              <a:t>11/6/2018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1C83-DFD0-4E79-BBF4-C2CEDB764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FB64C-27B3-4FFD-B76D-53DA9F41AACA}" type="datetime1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29DD-657B-46B0-9FCC-ECF6AD159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D8BF-286F-4186-8B34-7ACBD951B467}" type="datetime1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293E4-D7F2-47D2-B4CA-198587D93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DFEAB1-7572-41F4-878F-98C8D9C866BE}" type="datetime1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FAA802-73C9-4C01-9C3F-B498C198F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C:\Documents and Settings\shawbr\Desktop\Innovation Center letterhead 11 7 1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0A239E-C20B-4D22-802F-8A9198028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FAA802-73C9-4C01-9C3F-B498C198FA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2" descr="C:\Documents and Settings\shawbr\Desktop\Innovation Center letterhead 11 7 1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982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spd="slow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20.png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7.png"/><Relationship Id="rId21" Type="http://schemas.openxmlformats.org/officeDocument/2006/relationships/image" Target="../media/image39.png"/><Relationship Id="rId7" Type="http://schemas.openxmlformats.org/officeDocument/2006/relationships/diagramColors" Target="../diagrams/colors5.xml"/><Relationship Id="rId12" Type="http://schemas.openxmlformats.org/officeDocument/2006/relationships/image" Target="../media/image31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30.png"/><Relationship Id="rId5" Type="http://schemas.openxmlformats.org/officeDocument/2006/relationships/diagramLayout" Target="../diagrams/layout5.xml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7.png"/><Relationship Id="rId4" Type="http://schemas.openxmlformats.org/officeDocument/2006/relationships/diagramData" Target="../diagrams/data5.xm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8382000" cy="914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MSU’s </a:t>
            </a:r>
            <a:r>
              <a:rPr lang="en-US" sz="3200" b="1" dirty="0" smtClean="0"/>
              <a:t>place for </a:t>
            </a:r>
            <a:r>
              <a:rPr lang="en-US" sz="3200" b="1" dirty="0"/>
              <a:t>connecting  to the private sector</a:t>
            </a:r>
            <a:endParaRPr lang="en-US" sz="1800" b="1" dirty="0"/>
          </a:p>
        </p:txBody>
      </p:sp>
      <p:pic>
        <p:nvPicPr>
          <p:cNvPr id="1028" name="Picture 4" descr="Michigan State University Innovation Center building sign" title="Michigan State University Innovation Center building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91" y="2057400"/>
            <a:ext cx="3551282" cy="225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Michigan State University Innovation Center Building" title="Michigan State University Innovation Center Build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82" y="3927764"/>
            <a:ext cx="4280345" cy="293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MSU Business Connect Logo" title="MSU Business Connect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4" y="2110385"/>
            <a:ext cx="4455885" cy="8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MSU Technologies Logo" title="MSU Technologies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34807"/>
            <a:ext cx="4014029" cy="123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 descr="The Hatch Logo" title="The Hatch Log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/>
          <a:stretch/>
        </p:blipFill>
        <p:spPr bwMode="auto">
          <a:xfrm>
            <a:off x="1587914" y="5635400"/>
            <a:ext cx="1673446" cy="114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The Hatch Logo" title="The Hatch Log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/>
          <a:stretch/>
        </p:blipFill>
        <p:spPr bwMode="auto">
          <a:xfrm>
            <a:off x="1593469" y="5600551"/>
            <a:ext cx="1673446" cy="114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8087fcc1-f054-41cd-a8ac-571f1cd6a1dc" descr="Spartan Innovations Logo" title="Spartan Innovations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5" y="4464297"/>
            <a:ext cx="4455885" cy="86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69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nvention Disclosures Graphic" title="Invention Disclosures Graph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" y="3627320"/>
            <a:ext cx="2145528" cy="3212525"/>
          </a:xfrm>
          <a:prstGeom prst="rect">
            <a:avLst/>
          </a:prstGeom>
        </p:spPr>
      </p:pic>
      <p:pic>
        <p:nvPicPr>
          <p:cNvPr id="8" name="Picture 7" descr="MSU Technologies Logo" title="MSU Technologie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19387"/>
            <a:ext cx="4014029" cy="123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 title="Steps to License Graphic"/>
          <p:cNvGraphicFramePr/>
          <p:nvPr>
            <p:extLst>
              <p:ext uri="{D42A27DB-BD31-4B8C-83A1-F6EECF244321}">
                <p14:modId xmlns:p14="http://schemas.microsoft.com/office/powerpoint/2010/main" val="1610009097"/>
              </p:ext>
            </p:extLst>
          </p:nvPr>
        </p:nvGraphicFramePr>
        <p:xfrm>
          <a:off x="1883405" y="2972123"/>
          <a:ext cx="7251700" cy="1023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1045205" y="2635674"/>
            <a:ext cx="79874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	</a:t>
            </a:r>
            <a:r>
              <a:rPr lang="en-US" sz="2800" dirty="0" smtClean="0">
                <a:solidFill>
                  <a:prstClr val="black"/>
                </a:solidFill>
              </a:rPr>
              <a:t>Identify	Protect	Enhance	Capture</a:t>
            </a: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9" name="Diagram 8" descr="Translational Research Graphic" title="Translational Research Graphic"/>
          <p:cNvGraphicFramePr/>
          <p:nvPr>
            <p:extLst>
              <p:ext uri="{D42A27DB-BD31-4B8C-83A1-F6EECF244321}">
                <p14:modId xmlns:p14="http://schemas.microsoft.com/office/powerpoint/2010/main" val="2119417341"/>
              </p:ext>
            </p:extLst>
          </p:nvPr>
        </p:nvGraphicFramePr>
        <p:xfrm>
          <a:off x="4155877" y="3923580"/>
          <a:ext cx="2286000" cy="614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4" name="Curved Connector 13" descr="arrow to translational research from IP Protection" title="curved down arrow"/>
          <p:cNvCxnSpPr>
            <a:endCxn id="9" idx="1"/>
          </p:cNvCxnSpPr>
          <p:nvPr/>
        </p:nvCxnSpPr>
        <p:spPr>
          <a:xfrm rot="16200000" flipH="1">
            <a:off x="3926083" y="4000973"/>
            <a:ext cx="307188" cy="152400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 descr="arrow to detailed assessment and marketing" title="bent up arrow"/>
          <p:cNvCxnSpPr/>
          <p:nvPr/>
        </p:nvCxnSpPr>
        <p:spPr>
          <a:xfrm flipV="1">
            <a:off x="6535560" y="3954530"/>
            <a:ext cx="164201" cy="307186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MSU Annual License and Options Graphic" title="MSU Annual License and Options Graphic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28934" y="1293124"/>
            <a:ext cx="2333625" cy="141194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391350" y="51792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Commercialization is achieved by licensing the IP rights to companies who commit to commercialize the technology.</a:t>
            </a:r>
          </a:p>
        </p:txBody>
      </p:sp>
      <p:pic>
        <p:nvPicPr>
          <p:cNvPr id="32" name="Picture 31" descr="Royalties Graphic" title="Royalties Graphic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34200" y="4229150"/>
            <a:ext cx="2198255" cy="1181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35718" y="4606577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Funding opportunities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Bent-Up Arrow 2" descr="arrow from Funding opportunities to Translational Research" title="arrow bent up"/>
          <p:cNvSpPr/>
          <p:nvPr/>
        </p:nvSpPr>
        <p:spPr>
          <a:xfrm>
            <a:off x="4989405" y="4600211"/>
            <a:ext cx="695540" cy="191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5614" y="957369"/>
            <a:ext cx="8229600" cy="1143000"/>
          </a:xfrm>
        </p:spPr>
        <p:txBody>
          <a:bodyPr/>
          <a:lstStyle/>
          <a:p>
            <a:r>
              <a:rPr lang="en-US" sz="300" dirty="0" smtClean="0">
                <a:solidFill>
                  <a:schemeClr val="bg1"/>
                </a:solidFill>
              </a:rPr>
              <a:t>Steps to Licensing</a:t>
            </a:r>
            <a:endParaRPr lang="en-US" sz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82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22366"/>
            <a:ext cx="8229600" cy="1143000"/>
          </a:xfrm>
        </p:spPr>
        <p:txBody>
          <a:bodyPr/>
          <a:lstStyle/>
          <a:p>
            <a:r>
              <a:rPr lang="en-US" sz="200" dirty="0">
                <a:solidFill>
                  <a:prstClr val="white"/>
                </a:solidFill>
              </a:rPr>
              <a:t>Translational Research</a:t>
            </a:r>
            <a:br>
              <a:rPr lang="en-US" sz="200" dirty="0">
                <a:solidFill>
                  <a:prstClr val="white"/>
                </a:solidFill>
              </a:rPr>
            </a:br>
            <a:endParaRPr lang="en-US" sz="2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0" y="1981200"/>
            <a:ext cx="5403850" cy="4191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/>
              <a:t> </a:t>
            </a:r>
            <a:r>
              <a:rPr lang="en-US" sz="2000" dirty="0" smtClean="0"/>
              <a:t>Improve the Technology (gap funding)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Proof of concept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prototype development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 test in a specific application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 test for critical failure modes</a:t>
            </a:r>
          </a:p>
          <a:p>
            <a:pPr>
              <a:buFont typeface="Arial" charset="0"/>
              <a:buNone/>
            </a:pPr>
            <a:r>
              <a:rPr lang="en-US" sz="2000" dirty="0" smtClean="0"/>
              <a:t> 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MSU Targeted Support Grant for Tech Development ($50K-$100K)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MSU ADVANCE </a:t>
            </a:r>
            <a:r>
              <a:rPr lang="en-US" sz="2000" dirty="0"/>
              <a:t>P</a:t>
            </a:r>
            <a:r>
              <a:rPr lang="en-US" sz="2000" dirty="0" smtClean="0"/>
              <a:t>roof of Concept Program ($40K matching)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MTRAC: Michigan Translational Research and Commercialization ($25K - $100K)</a:t>
            </a:r>
          </a:p>
          <a:p>
            <a:pPr>
              <a:buFont typeface="Arial" charset="0"/>
              <a:buNone/>
            </a:pPr>
            <a:endParaRPr lang="en-US" sz="2800" dirty="0" smtClean="0"/>
          </a:p>
        </p:txBody>
      </p:sp>
      <p:pic>
        <p:nvPicPr>
          <p:cNvPr id="7" name="Picture 6" descr="MSU Technologies Logo" title="MSU Technologie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7591"/>
            <a:ext cx="1861097" cy="57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 title="Translational Research Title"/>
          <p:cNvGrpSpPr/>
          <p:nvPr/>
        </p:nvGrpSpPr>
        <p:grpSpPr>
          <a:xfrm>
            <a:off x="762000" y="1313678"/>
            <a:ext cx="2971800" cy="742950"/>
            <a:chOff x="0" y="171449"/>
            <a:chExt cx="2971800" cy="742950"/>
          </a:xfrm>
        </p:grpSpPr>
        <p:sp>
          <p:nvSpPr>
            <p:cNvPr id="9" name="Chevron 8"/>
            <p:cNvSpPr/>
            <p:nvPr/>
          </p:nvSpPr>
          <p:spPr>
            <a:xfrm>
              <a:off x="0" y="171449"/>
              <a:ext cx="2971800" cy="74295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4" descr="Translational Research" title="Translational Research"/>
            <p:cNvSpPr txBox="1"/>
            <p:nvPr/>
          </p:nvSpPr>
          <p:spPr>
            <a:xfrm>
              <a:off x="371475" y="171449"/>
              <a:ext cx="2228850" cy="742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dirty="0" smtClean="0">
                  <a:solidFill>
                    <a:prstClr val="white"/>
                  </a:solidFill>
                </a:rPr>
                <a:t>Translational Research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3" name="Picture 2" descr="Man holding football helmet attached to pole" title="Man holding football helmet attached to pol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7" b="27476"/>
          <a:stretch/>
        </p:blipFill>
        <p:spPr>
          <a:xfrm>
            <a:off x="5029199" y="1493866"/>
            <a:ext cx="3863851" cy="2011334"/>
          </a:xfrm>
          <a:prstGeom prst="rect">
            <a:avLst/>
          </a:prstGeom>
        </p:spPr>
      </p:pic>
      <p:pic>
        <p:nvPicPr>
          <p:cNvPr id="4" name="Picture 3" title="concussion technology graphi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087" y="5453855"/>
            <a:ext cx="3750411" cy="894533"/>
          </a:xfrm>
          <a:prstGeom prst="rect">
            <a:avLst/>
          </a:prstGeom>
        </p:spPr>
      </p:pic>
      <p:pic>
        <p:nvPicPr>
          <p:cNvPr id="5" name="Picture 4" descr="Football Helment on Head X-Ray" title="Football Helment on Head X-R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42" y="3615900"/>
            <a:ext cx="2230425" cy="17620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96967" y="3615900"/>
            <a:ext cx="17836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MSU researchers tackle concussions with new technology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 descr="ROSH Logo" title="ROSH 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023" y="6385944"/>
            <a:ext cx="1522538" cy="43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14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9255" y="1546149"/>
            <a:ext cx="8229600" cy="1143000"/>
          </a:xfrm>
        </p:spPr>
        <p:txBody>
          <a:bodyPr/>
          <a:lstStyle/>
          <a:p>
            <a:r>
              <a:rPr lang="en-US" sz="3200" dirty="0" smtClean="0"/>
              <a:t>Funding and Commercialization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3" descr="Steps to Licensing Graphic" title="Steps to Licensing Graphic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385948"/>
              </p:ext>
            </p:extLst>
          </p:nvPr>
        </p:nvGraphicFramePr>
        <p:xfrm>
          <a:off x="472519" y="5299674"/>
          <a:ext cx="8443099" cy="11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 descr="Funding and Commercialization Graphics" title="Funding and Commercialization Graphics"/>
          <p:cNvSpPr/>
          <p:nvPr/>
        </p:nvSpPr>
        <p:spPr>
          <a:xfrm>
            <a:off x="7141857" y="3452218"/>
            <a:ext cx="1219200" cy="118187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latin typeface="Arial"/>
                <a:cs typeface="Arial"/>
              </a:rPr>
              <a:t>Existing Company</a:t>
            </a:r>
            <a:endParaRPr lang="en-US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" name="Rectangle 6" descr="Funding and Commercialization Graphics" title="Funding and Commercialization Graphics"/>
          <p:cNvSpPr/>
          <p:nvPr/>
        </p:nvSpPr>
        <p:spPr>
          <a:xfrm>
            <a:off x="6769318" y="4684887"/>
            <a:ext cx="1822054" cy="61391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"/>
                <a:cs typeface="Arial"/>
              </a:rPr>
              <a:t>Corporate Follow-on Investment</a:t>
            </a:r>
            <a:endParaRPr lang="en-US" sz="14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Rectangle 7" descr="Funding and Commercialization Graphics" title="Funding and Commercialization Graphics"/>
          <p:cNvSpPr/>
          <p:nvPr/>
        </p:nvSpPr>
        <p:spPr>
          <a:xfrm>
            <a:off x="444718" y="2678283"/>
            <a:ext cx="2298700" cy="19006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rial"/>
                <a:cs typeface="Arial"/>
              </a:rPr>
              <a:t>Research</a:t>
            </a:r>
            <a:endParaRPr lang="en-US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9" name="Rectangle 8" descr="Funding and Commercialization Graphics" title="Funding and Commercialization Graphics"/>
          <p:cNvSpPr/>
          <p:nvPr/>
        </p:nvSpPr>
        <p:spPr>
          <a:xfrm>
            <a:off x="3206365" y="3160757"/>
            <a:ext cx="2403301" cy="4440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Arial"/>
                <a:cs typeface="Arial"/>
              </a:rPr>
              <a:t>Translational Research</a:t>
            </a:r>
            <a:endParaRPr lang="en-US" sz="16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0" name="Rectangle 9" descr="Funding and Commercialization Graphics" title="Funding and Commercialization Graphics"/>
          <p:cNvSpPr/>
          <p:nvPr/>
        </p:nvSpPr>
        <p:spPr>
          <a:xfrm>
            <a:off x="3206365" y="3750989"/>
            <a:ext cx="2403301" cy="37509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Arial"/>
                <a:cs typeface="Arial"/>
              </a:rPr>
              <a:t>Gap Funding</a:t>
            </a:r>
            <a:endParaRPr lang="en-US" sz="16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1" name="Oval 10" descr="Funding and Commercialization Graphics" title="Funding and Commercialization Graphics"/>
          <p:cNvSpPr/>
          <p:nvPr/>
        </p:nvSpPr>
        <p:spPr>
          <a:xfrm>
            <a:off x="7111331" y="1370060"/>
            <a:ext cx="1148663" cy="111349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latin typeface="Arial"/>
                <a:cs typeface="Arial"/>
              </a:rPr>
              <a:t>Startup</a:t>
            </a:r>
            <a:endParaRPr lang="en-US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518" y="6905494"/>
            <a:ext cx="1718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Funding Chart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3" name="Rectangle 12" descr="Funding and Commercialization Graphics" title="Funding and Commercialization Graphics"/>
          <p:cNvSpPr/>
          <p:nvPr/>
        </p:nvSpPr>
        <p:spPr>
          <a:xfrm>
            <a:off x="7175713" y="2525883"/>
            <a:ext cx="1588741" cy="49170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"/>
                <a:cs typeface="Arial"/>
              </a:rPr>
              <a:t>Venture/Angel Funds</a:t>
            </a:r>
            <a:endParaRPr lang="en-US" sz="14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4" name="Rectangle 13" descr="Funding and Commercialization Graphics" title="Funding and Commercialization Graphics"/>
          <p:cNvSpPr/>
          <p:nvPr/>
        </p:nvSpPr>
        <p:spPr>
          <a:xfrm>
            <a:off x="6562938" y="2632632"/>
            <a:ext cx="605700" cy="49170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"/>
                <a:cs typeface="Arial"/>
              </a:rPr>
              <a:t>Seed</a:t>
            </a:r>
            <a:endParaRPr lang="en-US" sz="14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5" name="Rectangle 14" descr="Funding and Commercialization Graphics" title="Funding and Commercialization Graphics"/>
          <p:cNvSpPr/>
          <p:nvPr/>
        </p:nvSpPr>
        <p:spPr>
          <a:xfrm>
            <a:off x="5931732" y="2937754"/>
            <a:ext cx="648140" cy="44600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"/>
                <a:cs typeface="Arial"/>
              </a:rPr>
              <a:t>Pre-Seed</a:t>
            </a:r>
            <a:endParaRPr lang="en-US" sz="14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6" name="TextBox 15" descr="Funding and Commercialization Graphics" title="Funding and Commercialization Graphics"/>
          <p:cNvSpPr txBox="1"/>
          <p:nvPr/>
        </p:nvSpPr>
        <p:spPr>
          <a:xfrm>
            <a:off x="444718" y="2100190"/>
            <a:ext cx="89535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SPG</a:t>
            </a:r>
          </a:p>
        </p:txBody>
      </p:sp>
      <p:sp>
        <p:nvSpPr>
          <p:cNvPr id="17" name="TextBox 16" descr="Funding and Commercialization Graphics" title="Funding and Commercialization Graphics"/>
          <p:cNvSpPr txBox="1"/>
          <p:nvPr/>
        </p:nvSpPr>
        <p:spPr>
          <a:xfrm>
            <a:off x="3156350" y="2597861"/>
            <a:ext cx="14886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ADVANCE, TSGTD&amp; MTRAC </a:t>
            </a:r>
          </a:p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  </a:t>
            </a:r>
          </a:p>
        </p:txBody>
      </p:sp>
      <p:sp>
        <p:nvSpPr>
          <p:cNvPr id="18" name="TextBox 17" descr="Funding and Commercialization Graphics" title="Funding and Commercialization Graphics"/>
          <p:cNvSpPr txBox="1"/>
          <p:nvPr/>
        </p:nvSpPr>
        <p:spPr>
          <a:xfrm>
            <a:off x="5189741" y="2190704"/>
            <a:ext cx="89642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SBIR/</a:t>
            </a:r>
          </a:p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  STTR</a:t>
            </a:r>
          </a:p>
        </p:txBody>
      </p:sp>
      <p:sp>
        <p:nvSpPr>
          <p:cNvPr id="19" name="TextBox 18" descr="Funding and Commercialization Graphics" title="Funding and Commercialization Graphics"/>
          <p:cNvSpPr txBox="1"/>
          <p:nvPr/>
        </p:nvSpPr>
        <p:spPr>
          <a:xfrm>
            <a:off x="6612311" y="3137804"/>
            <a:ext cx="744029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MEDC</a:t>
            </a:r>
          </a:p>
        </p:txBody>
      </p:sp>
      <p:sp>
        <p:nvSpPr>
          <p:cNvPr id="20" name="TextBox 19" descr="Funding and Commercialization Graphics" title="Funding and Commercialization Graphics"/>
          <p:cNvSpPr txBox="1"/>
          <p:nvPr/>
        </p:nvSpPr>
        <p:spPr>
          <a:xfrm rot="16200000">
            <a:off x="2396640" y="3483066"/>
            <a:ext cx="1079846" cy="30777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Invention</a:t>
            </a:r>
          </a:p>
        </p:txBody>
      </p:sp>
      <p:sp>
        <p:nvSpPr>
          <p:cNvPr id="21" name="TextBox 20" descr="Funding and Commercialization Graphics" title="Funding and Commercialization Graphics"/>
          <p:cNvSpPr txBox="1"/>
          <p:nvPr/>
        </p:nvSpPr>
        <p:spPr>
          <a:xfrm>
            <a:off x="3543510" y="4162734"/>
            <a:ext cx="11686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TSGTD</a:t>
            </a:r>
          </a:p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   + MEDC</a:t>
            </a:r>
          </a:p>
        </p:txBody>
      </p:sp>
      <p:sp>
        <p:nvSpPr>
          <p:cNvPr id="22" name="TextBox 21" descr="Funding and Commercialization Graphics" title="Funding and Commercialization Graphics"/>
          <p:cNvSpPr txBox="1"/>
          <p:nvPr/>
        </p:nvSpPr>
        <p:spPr>
          <a:xfrm>
            <a:off x="4440985" y="4521784"/>
            <a:ext cx="11686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Biz Plan</a:t>
            </a:r>
          </a:p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Competitions</a:t>
            </a:r>
          </a:p>
        </p:txBody>
      </p:sp>
      <p:sp>
        <p:nvSpPr>
          <p:cNvPr id="23" name="TextBox 22" descr="Funding and Commercialization Graphics" title="Funding and Commercialization Graphics"/>
          <p:cNvSpPr txBox="1"/>
          <p:nvPr/>
        </p:nvSpPr>
        <p:spPr>
          <a:xfrm>
            <a:off x="5979025" y="3373974"/>
            <a:ext cx="793857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MEDC</a:t>
            </a:r>
          </a:p>
        </p:txBody>
      </p:sp>
      <p:sp>
        <p:nvSpPr>
          <p:cNvPr id="24" name="TextBox 23" descr="Funding and Commercialization Graphics" title="Funding and Commercialization Graphics"/>
          <p:cNvSpPr txBox="1"/>
          <p:nvPr/>
        </p:nvSpPr>
        <p:spPr>
          <a:xfrm>
            <a:off x="6680966" y="4331831"/>
            <a:ext cx="793857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MCRN</a:t>
            </a:r>
          </a:p>
        </p:txBody>
      </p:sp>
      <p:sp>
        <p:nvSpPr>
          <p:cNvPr id="25" name="TextBox 24" descr="Funding and Commercialization Graphics" title="Funding and Commercialization Graphics"/>
          <p:cNvSpPr txBox="1"/>
          <p:nvPr/>
        </p:nvSpPr>
        <p:spPr>
          <a:xfrm>
            <a:off x="7964128" y="3096975"/>
            <a:ext cx="793857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MEDC</a:t>
            </a:r>
          </a:p>
        </p:txBody>
      </p:sp>
      <p:sp>
        <p:nvSpPr>
          <p:cNvPr id="26" name="TextBox 25" descr="Funding and Commercialization Graphics" title="Funding and Commercialization Graphics"/>
          <p:cNvSpPr txBox="1"/>
          <p:nvPr/>
        </p:nvSpPr>
        <p:spPr>
          <a:xfrm>
            <a:off x="7213794" y="2979091"/>
            <a:ext cx="762005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MSU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F</a:t>
            </a:r>
            <a:endParaRPr lang="en-US" sz="1200" dirty="0" smtClean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Rectangle 26" descr="Funding and Commercialization Graphics" title="Funding and Commercialization Graphics"/>
          <p:cNvSpPr/>
          <p:nvPr/>
        </p:nvSpPr>
        <p:spPr>
          <a:xfrm>
            <a:off x="944251" y="2411056"/>
            <a:ext cx="2032000" cy="3001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Arial"/>
                <a:cs typeface="Arial"/>
              </a:rPr>
              <a:t>Ideation/Innovation</a:t>
            </a:r>
          </a:p>
        </p:txBody>
      </p:sp>
      <p:sp>
        <p:nvSpPr>
          <p:cNvPr id="28" name="Rectangle 27" descr="Funding and Commercialization Graphics" title="Funding and Commercialization Graphics"/>
          <p:cNvSpPr/>
          <p:nvPr/>
        </p:nvSpPr>
        <p:spPr>
          <a:xfrm rot="16200000">
            <a:off x="-445487" y="3486501"/>
            <a:ext cx="1543798" cy="2366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Arial"/>
                <a:cs typeface="Arial"/>
              </a:rPr>
              <a:t>Exploration</a:t>
            </a:r>
          </a:p>
        </p:txBody>
      </p:sp>
      <p:sp>
        <p:nvSpPr>
          <p:cNvPr id="29" name="TextBox 28" descr="Funding and Commercialization Graphics" title="Funding and Commercialization Graphics"/>
          <p:cNvSpPr txBox="1"/>
          <p:nvPr/>
        </p:nvSpPr>
        <p:spPr>
          <a:xfrm>
            <a:off x="6166009" y="4578965"/>
            <a:ext cx="793857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MEDC</a:t>
            </a:r>
          </a:p>
        </p:txBody>
      </p:sp>
      <p:sp>
        <p:nvSpPr>
          <p:cNvPr id="30" name="TextBox 29" descr="Funding and Commercialization Graphics" title="Funding and Commercialization Graphics"/>
          <p:cNvSpPr txBox="1"/>
          <p:nvPr/>
        </p:nvSpPr>
        <p:spPr>
          <a:xfrm>
            <a:off x="3206365" y="3538635"/>
            <a:ext cx="2496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Early-stage      </a:t>
            </a:r>
            <a:r>
              <a:rPr lang="en-US" sz="1000" dirty="0">
                <a:latin typeface="Arial"/>
                <a:cs typeface="Arial"/>
              </a:rPr>
              <a:t>M</a:t>
            </a:r>
            <a:r>
              <a:rPr lang="en-US" sz="1000" dirty="0" smtClean="0">
                <a:latin typeface="Arial"/>
                <a:cs typeface="Arial"/>
              </a:rPr>
              <a:t>id-stage       </a:t>
            </a:r>
            <a:r>
              <a:rPr lang="en-US" sz="1000" dirty="0">
                <a:latin typeface="Arial"/>
                <a:cs typeface="Arial"/>
              </a:rPr>
              <a:t>L</a:t>
            </a:r>
            <a:r>
              <a:rPr lang="en-US" sz="1000" dirty="0" smtClean="0">
                <a:latin typeface="Arial"/>
                <a:cs typeface="Arial"/>
              </a:rPr>
              <a:t>ate-stage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31" name="TextBox 30" descr="Funding and Commercialization Graphics" title="Funding and Commercialization Graphics"/>
          <p:cNvSpPr txBox="1"/>
          <p:nvPr/>
        </p:nvSpPr>
        <p:spPr>
          <a:xfrm>
            <a:off x="5817867" y="2648340"/>
            <a:ext cx="762005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MSU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F</a:t>
            </a:r>
            <a:endParaRPr lang="en-US" sz="1200" dirty="0" smtClean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2705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iving the Innovation Economy Graphic" title="Driving the Innovation Economy Graphic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5257800" cy="7016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990600"/>
            <a:ext cx="8229600" cy="1143000"/>
          </a:xfrm>
        </p:spPr>
        <p:txBody>
          <a:bodyPr/>
          <a:lstStyle/>
          <a:p>
            <a:r>
              <a:rPr lang="en-US" sz="200" dirty="0" smtClean="0">
                <a:solidFill>
                  <a:schemeClr val="bg1"/>
                </a:solidFill>
              </a:rPr>
              <a:t>Driving the innovation Economy</a:t>
            </a:r>
            <a:endParaRPr lang="en-US" sz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155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Benefitting Society and Economy Graphic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19200"/>
            <a:ext cx="4419600" cy="57194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1676400"/>
            <a:ext cx="8229600" cy="1143000"/>
          </a:xfrm>
        </p:spPr>
        <p:txBody>
          <a:bodyPr/>
          <a:lstStyle/>
          <a:p>
            <a:r>
              <a:rPr lang="en-US" sz="200" dirty="0" smtClean="0">
                <a:solidFill>
                  <a:schemeClr val="bg1"/>
                </a:solidFill>
              </a:rPr>
              <a:t>Benefiting Society and the Economy</a:t>
            </a:r>
            <a:endParaRPr lang="en-US" sz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104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0971" y="959978"/>
            <a:ext cx="8229600" cy="1143000"/>
          </a:xfrm>
        </p:spPr>
        <p:txBody>
          <a:bodyPr/>
          <a:lstStyle/>
          <a:p>
            <a:r>
              <a:rPr lang="en-US" sz="200" dirty="0" smtClean="0">
                <a:solidFill>
                  <a:schemeClr val="bg1"/>
                </a:solidFill>
              </a:rPr>
              <a:t>Pipeline of Opportunities</a:t>
            </a:r>
            <a:endParaRPr lang="en-US" sz="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0" y="1852613"/>
            <a:ext cx="4343400" cy="6731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Pipeline of Opportunities</a:t>
            </a:r>
            <a:endParaRPr lang="en-US" dirty="0" smtClean="0"/>
          </a:p>
        </p:txBody>
      </p:sp>
      <p:pic>
        <p:nvPicPr>
          <p:cNvPr id="7" name="8087fcc1-f054-41cd-a8ac-571f1cd6a1dc" descr="Spartan Innovations Logo" title="Spartan Innovation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790824"/>
            <a:ext cx="4114800" cy="80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 title="Pipeline of Opportunities Graphic"/>
          <p:cNvGraphicFramePr/>
          <p:nvPr>
            <p:extLst>
              <p:ext uri="{D42A27DB-BD31-4B8C-83A1-F6EECF244321}">
                <p14:modId xmlns:p14="http://schemas.microsoft.com/office/powerpoint/2010/main" val="3203530553"/>
              </p:ext>
            </p:extLst>
          </p:nvPr>
        </p:nvGraphicFramePr>
        <p:xfrm>
          <a:off x="685800" y="2588558"/>
          <a:ext cx="7727230" cy="1193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4451BEE-B65D-4564-A3F6-A88AEB04CBE2}"/>
              </a:ext>
            </a:extLst>
          </p:cNvPr>
          <p:cNvSpPr txBox="1"/>
          <p:nvPr/>
        </p:nvSpPr>
        <p:spPr>
          <a:xfrm>
            <a:off x="304801" y="4234416"/>
            <a:ext cx="4114800" cy="16696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8453B"/>
                </a:solidFill>
                <a:latin typeface="Calibri"/>
                <a:cs typeface="Gotham Bold" pitchFamily="2" charset="0"/>
              </a:rPr>
              <a:t>Structured process for startup incubation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8453B"/>
                </a:solidFill>
                <a:latin typeface="Calibri"/>
                <a:cs typeface="Gotham Bold" pitchFamily="2" charset="0"/>
              </a:rPr>
              <a:t>Access to dedicated pre-seed venture fund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8453B"/>
                </a:solidFill>
                <a:latin typeface="Calibri"/>
                <a:cs typeface="Gotham Bold" pitchFamily="2" charset="0"/>
              </a:rPr>
              <a:t>Over 20 faculty and student startups in past three years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8453B"/>
                </a:solidFill>
                <a:latin typeface="Calibri"/>
                <a:cs typeface="Gotham Bold" pitchFamily="2" charset="0"/>
              </a:rPr>
              <a:t>Led by experienced entrepreneurs</a:t>
            </a:r>
          </a:p>
        </p:txBody>
      </p:sp>
      <p:pic>
        <p:nvPicPr>
          <p:cNvPr id="11" name="Picture 10" descr="LifeBlood logo" title="LifeBlood logo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714" y="4560159"/>
            <a:ext cx="969460" cy="4090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2" name="Picture 11" descr="treeborn Logo" title="treeborn Logo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61" y="3828330"/>
            <a:ext cx="669367" cy="59611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3" name="Picture 12" descr="TheraB Medical logo" title="TheraB Medical logo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13" y="5527767"/>
            <a:ext cx="624761" cy="431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4" name="Picture 13" descr="Black Pine Engineering" title="Black Pine Engineeri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43484" y="4414533"/>
            <a:ext cx="1055189" cy="833939"/>
          </a:xfrm>
          <a:prstGeom prst="rect">
            <a:avLst/>
          </a:prstGeom>
        </p:spPr>
      </p:pic>
      <p:pic>
        <p:nvPicPr>
          <p:cNvPr id="15" name="Picture 14" descr="Phenometrics Logo" title="Phenometrics Logo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995" y="5019814"/>
            <a:ext cx="1537916" cy="372234"/>
          </a:xfrm>
          <a:prstGeom prst="rect">
            <a:avLst/>
          </a:prstGeom>
        </p:spPr>
      </p:pic>
      <p:pic>
        <p:nvPicPr>
          <p:cNvPr id="16" name="Picture 15" descr="CiBO Technologies Logo" title="CiBO Technologies Logo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95" y="6176387"/>
            <a:ext cx="1313310" cy="387426"/>
          </a:xfrm>
          <a:prstGeom prst="rect">
            <a:avLst/>
          </a:prstGeom>
        </p:spPr>
      </p:pic>
      <p:pic>
        <p:nvPicPr>
          <p:cNvPr id="17" name="Picture 16" descr="Indapta Logo" title="Indapta Logo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9198" y="3969132"/>
            <a:ext cx="1064475" cy="393315"/>
          </a:xfrm>
          <a:prstGeom prst="rect">
            <a:avLst/>
          </a:prstGeom>
        </p:spPr>
      </p:pic>
      <p:pic>
        <p:nvPicPr>
          <p:cNvPr id="18" name="Picture 17" descr="Switches Source Logo" title="Switched Source Logo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90874" y="3863436"/>
            <a:ext cx="1520333" cy="645893"/>
          </a:xfrm>
          <a:prstGeom prst="rect">
            <a:avLst/>
          </a:prstGeom>
        </p:spPr>
      </p:pic>
      <p:pic>
        <p:nvPicPr>
          <p:cNvPr id="19" name="Picture 18" descr="ROSH logo" title="ROSH logo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50166" y="5527767"/>
            <a:ext cx="1522538" cy="436337"/>
          </a:xfrm>
          <a:prstGeom prst="rect">
            <a:avLst/>
          </a:prstGeom>
        </p:spPr>
      </p:pic>
      <p:pic>
        <p:nvPicPr>
          <p:cNvPr id="20" name="Picture 19" descr="Thermetrics Logo" title="Thermetrics Logo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42429" y="6091303"/>
            <a:ext cx="1451984" cy="497590"/>
          </a:xfrm>
          <a:prstGeom prst="rect">
            <a:avLst/>
          </a:prstGeom>
        </p:spPr>
      </p:pic>
      <p:pic>
        <p:nvPicPr>
          <p:cNvPr id="21" name="Picture 20" descr="Jolt logo" title="Jolt logo">
            <a:extLst>
              <a:ext uri="{FF2B5EF4-FFF2-40B4-BE49-F238E27FC236}">
                <a16:creationId xmlns:a16="http://schemas.microsoft.com/office/drawing/2014/main" id="{0B6FA7E7-C3BE-4612-8E57-DBE4FDFCD05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48" y="4424440"/>
            <a:ext cx="1270811" cy="459655"/>
          </a:xfrm>
          <a:prstGeom prst="rect">
            <a:avLst/>
          </a:prstGeom>
        </p:spPr>
      </p:pic>
      <p:pic>
        <p:nvPicPr>
          <p:cNvPr id="22" name="Picture 21" descr="SteriDev Logo" title="SteriDev Logo">
            <a:extLst>
              <a:ext uri="{FF2B5EF4-FFF2-40B4-BE49-F238E27FC236}">
                <a16:creationId xmlns:a16="http://schemas.microsoft.com/office/drawing/2014/main" id="{A77567DB-7D7D-450D-B693-08D5841F13E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10911" y="5042883"/>
            <a:ext cx="1555698" cy="411179"/>
          </a:xfrm>
          <a:prstGeom prst="rect">
            <a:avLst/>
          </a:prstGeom>
        </p:spPr>
      </p:pic>
      <p:pic>
        <p:nvPicPr>
          <p:cNvPr id="23" name="Picture 22" descr="Talapo Therapeautics Logo" title="Talapo Therapeautics Logo">
            <a:extLst>
              <a:ext uri="{FF2B5EF4-FFF2-40B4-BE49-F238E27FC236}">
                <a16:creationId xmlns:a16="http://schemas.microsoft.com/office/drawing/2014/main" id="{D2CD1EAF-F36B-44FB-A2BC-FE28586E392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591039" y="5528875"/>
            <a:ext cx="919532" cy="50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580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1143000"/>
            <a:ext cx="8610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MSU’s </a:t>
            </a:r>
            <a:r>
              <a:rPr lang="en-US" sz="3200" b="1" dirty="0" smtClean="0"/>
              <a:t>place for </a:t>
            </a:r>
            <a:r>
              <a:rPr lang="en-US" sz="3200" b="1" dirty="0"/>
              <a:t>connecting  to the private </a:t>
            </a:r>
            <a:r>
              <a:rPr lang="en-US" sz="3200" b="1" dirty="0" smtClean="0"/>
              <a:t>sector</a:t>
            </a:r>
            <a:br>
              <a:rPr lang="en-US" sz="3200" b="1" dirty="0" smtClean="0"/>
            </a:br>
            <a:r>
              <a:rPr lang="en-US" sz="2000" b="1" dirty="0"/>
              <a:t> </a:t>
            </a:r>
            <a:r>
              <a:rPr lang="en-US" sz="2000" b="1" dirty="0" smtClean="0"/>
              <a:t>  - come visit any time</a:t>
            </a:r>
            <a:endParaRPr lang="en-US" sz="2000" b="1" dirty="0"/>
          </a:p>
        </p:txBody>
      </p:sp>
      <p:grpSp>
        <p:nvGrpSpPr>
          <p:cNvPr id="6" name="Group 5" title="Map of MSU Innovation Building"/>
          <p:cNvGrpSpPr/>
          <p:nvPr/>
        </p:nvGrpSpPr>
        <p:grpSpPr>
          <a:xfrm>
            <a:off x="3505200" y="2514600"/>
            <a:ext cx="5557838" cy="3553008"/>
            <a:chOff x="719138" y="1390650"/>
            <a:chExt cx="7243762" cy="4391026"/>
          </a:xfrm>
        </p:grpSpPr>
        <p:pic>
          <p:nvPicPr>
            <p:cNvPr id="7" name="Picture 9" title="Map of MSU Innovation Center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 t="17662" r="11603" b="10379"/>
            <a:stretch/>
          </p:blipFill>
          <p:spPr bwMode="auto">
            <a:xfrm>
              <a:off x="719138" y="1390650"/>
              <a:ext cx="7243762" cy="439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5" descr="MSU Technologies Logo" title="MSU Technologies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247" y="4343399"/>
              <a:ext cx="2472233" cy="50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title="East Lansing Technology Innovation Center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0" y="4217988"/>
              <a:ext cx="2232025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MSU Business Connect Logo" title="MSU Business Connect Logo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1652521"/>
              <a:ext cx="2057400" cy="46394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8" name="Picture 14" title="The Hatch 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897" y="2419039"/>
              <a:ext cx="719137" cy="46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013778eb-e27f-47a7-ab3f-922dca933f79" descr="Spartan Innovations logo" title="Spartan Innovations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66171"/>
            <a:ext cx="106734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3705" y="2782669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600"/>
                </a:solidFill>
                <a:latin typeface="Berlin Sans FB" panose="020E0602020502020306" pitchFamily="34" charset="0"/>
              </a:rPr>
              <a:t>300 </a:t>
            </a:r>
          </a:p>
          <a:p>
            <a:pPr algn="ctr"/>
            <a:r>
              <a:rPr lang="en-US" b="1" dirty="0" smtClean="0">
                <a:solidFill>
                  <a:srgbClr val="006600"/>
                </a:solidFill>
                <a:latin typeface="Berlin Sans FB" panose="020E0602020502020306" pitchFamily="34" charset="0"/>
              </a:rPr>
              <a:t>Room</a:t>
            </a:r>
            <a:endParaRPr lang="en-US" b="1" dirty="0">
              <a:solidFill>
                <a:srgbClr val="006600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61197" y="2533590"/>
            <a:ext cx="152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54893" y="2710458"/>
            <a:ext cx="3349635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Visit us at our </a:t>
            </a:r>
          </a:p>
          <a:p>
            <a:r>
              <a:rPr lang="en-US" sz="3200" b="1" dirty="0">
                <a:latin typeface="Calibri" pitchFamily="34" charset="0"/>
              </a:rPr>
              <a:t>web portal…</a:t>
            </a:r>
          </a:p>
          <a:p>
            <a:endParaRPr lang="en-US" sz="2000" b="1" dirty="0">
              <a:latin typeface="Calibri" pitchFamily="34" charset="0"/>
            </a:endParaRPr>
          </a:p>
          <a:p>
            <a:r>
              <a:rPr lang="en-US" b="1" dirty="0">
                <a:latin typeface="Calibri" pitchFamily="34" charset="0"/>
              </a:rPr>
              <a:t>http</a:t>
            </a:r>
            <a:r>
              <a:rPr lang="en-US" b="1" dirty="0" smtClean="0">
                <a:latin typeface="Calibri" pitchFamily="34" charset="0"/>
              </a:rPr>
              <a:t>://innovationcenter.msu.edu</a:t>
            </a:r>
            <a:endParaRPr lang="en-US" b="1" dirty="0">
              <a:latin typeface="Calibri" pitchFamily="34" charset="0"/>
            </a:endParaRPr>
          </a:p>
          <a:p>
            <a:endParaRPr lang="en-US" sz="2000" b="1" dirty="0">
              <a:latin typeface="Calibri" pitchFamily="34" charset="0"/>
            </a:endParaRPr>
          </a:p>
          <a:p>
            <a:endParaRPr lang="en-US" sz="2000" b="1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325 E. Grand River </a:t>
            </a:r>
            <a:r>
              <a:rPr lang="en-US" dirty="0" smtClean="0">
                <a:latin typeface="Calibri" pitchFamily="34" charset="0"/>
              </a:rPr>
              <a:t>Ave.</a:t>
            </a:r>
          </a:p>
          <a:p>
            <a:r>
              <a:rPr lang="en-US" dirty="0" smtClean="0">
                <a:latin typeface="Calibri" pitchFamily="34" charset="0"/>
              </a:rPr>
              <a:t>East </a:t>
            </a:r>
            <a:r>
              <a:rPr lang="en-US" dirty="0">
                <a:latin typeface="Calibri" pitchFamily="34" charset="0"/>
              </a:rPr>
              <a:t>Lansing, Michigan 48823</a:t>
            </a:r>
            <a:br>
              <a:rPr lang="en-US" dirty="0">
                <a:latin typeface="Calibri" pitchFamily="34" charset="0"/>
              </a:rPr>
            </a:br>
            <a:r>
              <a:rPr lang="en-US" b="1" dirty="0">
                <a:latin typeface="Calibri" pitchFamily="34" charset="0"/>
              </a:rPr>
              <a:t>517-884-2370</a:t>
            </a:r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endParaRPr 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7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6700" y="2895600"/>
            <a:ext cx="86106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Q &amp; A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163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856" y="743771"/>
            <a:ext cx="8229600" cy="1143000"/>
          </a:xfrm>
        </p:spPr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</a:rPr>
              <a:t>MSU Innovation Center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029" name="Picture 5" descr="MSU Business Connect Logo" title="MSU Business Connect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1" y="1371600"/>
            <a:ext cx="4455885" cy="8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MSU Technologies Logo" title="MSU Technologie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1" y="2650253"/>
            <a:ext cx="4014029" cy="123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8087fcc1-f054-41cd-a8ac-571f1cd6a1dc" descr="Spartan Innovations Logo" title="Spartan Innovation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1" y="4191000"/>
            <a:ext cx="4455885" cy="86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1406604"/>
            <a:ext cx="4495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Connecting MSU research to companies that are interested in what we do.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Company perspectives enrich faculty research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$11 Million in grants last year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2673983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Taking faculty ideas to the marketplace – seeing research put to practice.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$4.4 million in royalty revenue last year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&gt;$500,000 distributed to faculty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4038600"/>
            <a:ext cx="4436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Creating companies from MSU-owned ideas.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Professional help to create the best chance for success.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Engaging students in alternative careers.</a:t>
            </a:r>
          </a:p>
        </p:txBody>
      </p:sp>
      <p:pic>
        <p:nvPicPr>
          <p:cNvPr id="5" name="Picture 4" descr="The Hatch logo" title="The Hatch 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9512" y="5365503"/>
            <a:ext cx="1676545" cy="11400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8200" y="5410200"/>
            <a:ext cx="4436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Creating companies from student’s ideas.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Experiential part of undergraduate entrepreneurship education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Preparing students for the real world.</a:t>
            </a:r>
          </a:p>
        </p:txBody>
      </p:sp>
    </p:spTree>
    <p:extLst>
      <p:ext uri="{BB962C8B-B14F-4D97-AF65-F5344CB8AC3E}">
        <p14:creationId xmlns:p14="http://schemas.microsoft.com/office/powerpoint/2010/main" val="34894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Working with</a:t>
            </a:r>
            <a:br>
              <a:rPr lang="en-US" dirty="0" smtClean="0"/>
            </a:br>
            <a:r>
              <a:rPr lang="en-US" dirty="0" smtClean="0"/>
              <a:t>MSU Commercialization Offices</a:t>
            </a:r>
            <a:endParaRPr lang="en-US" dirty="0"/>
          </a:p>
        </p:txBody>
      </p:sp>
      <p:graphicFrame>
        <p:nvGraphicFramePr>
          <p:cNvPr id="3" name="Content Placeholder 14" descr="Decriptions of offices in MSU Innovation Center" title="Decriptions of offices in MSU Innovation Center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661313"/>
              </p:ext>
            </p:extLst>
          </p:nvPr>
        </p:nvGraphicFramePr>
        <p:xfrm>
          <a:off x="2189988" y="2286000"/>
          <a:ext cx="5486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 descr="Who is MSU Innovation Center" title="Who is MSU Innovation Center"/>
          <p:cNvGrpSpPr/>
          <p:nvPr/>
        </p:nvGrpSpPr>
        <p:grpSpPr>
          <a:xfrm>
            <a:off x="533400" y="3525012"/>
            <a:ext cx="1961388" cy="1961388"/>
            <a:chOff x="1011174" y="477773"/>
            <a:chExt cx="1961388" cy="1961388"/>
          </a:xfrm>
        </p:grpSpPr>
        <p:sp>
          <p:nvSpPr>
            <p:cNvPr id="5" name="Rounded Rectangle 4"/>
            <p:cNvSpPr/>
            <p:nvPr/>
          </p:nvSpPr>
          <p:spPr>
            <a:xfrm>
              <a:off x="1011174" y="477773"/>
              <a:ext cx="1961388" cy="1961388"/>
            </a:xfrm>
            <a:prstGeom prst="roundRect">
              <a:avLst/>
            </a:prstGeom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106921" y="573520"/>
              <a:ext cx="1769894" cy="1769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u="sng" dirty="0" smtClean="0"/>
                <a:t>WHO</a:t>
              </a:r>
              <a:r>
                <a:rPr lang="en-US" sz="2400" b="1" u="sng" kern="1200" dirty="0" smtClean="0"/>
                <a:t>: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Works with whom?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DOING WHAT?</a:t>
              </a:r>
              <a:endParaRPr lang="en-US" sz="2100" kern="1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162799" y="4876800"/>
            <a:ext cx="1905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 do grants from: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Federal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State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Non-profits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524000"/>
            <a:ext cx="4724400" cy="88619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Business-CONNECT: </a:t>
            </a:r>
            <a:br>
              <a:rPr lang="en-US" sz="2400" b="1" dirty="0" smtClean="0"/>
            </a:br>
            <a:r>
              <a:rPr lang="en-US" sz="2400" b="1" dirty="0" smtClean="0"/>
              <a:t>The Front Door to MSU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514600"/>
            <a:ext cx="4572000" cy="4018175"/>
          </a:xfrm>
          <a:solidFill>
            <a:schemeClr val="bg1"/>
          </a:solidFill>
        </p:spPr>
        <p:txBody>
          <a:bodyPr bIns="91440"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000" b="1" dirty="0"/>
              <a:t>Identify MSU Resources: </a:t>
            </a:r>
            <a:r>
              <a:rPr lang="en-US" sz="2000" dirty="0" smtClean="0"/>
              <a:t>we help companies find researchers &amp; facilities; we navigate the university for them</a:t>
            </a:r>
            <a:endParaRPr lang="en-US" sz="2000" dirty="0"/>
          </a:p>
          <a:p>
            <a:pPr marL="0" indent="0">
              <a:spcAft>
                <a:spcPts val="1800"/>
              </a:spcAft>
              <a:buNone/>
            </a:pPr>
            <a:r>
              <a:rPr lang="en-US" sz="2000" b="1" dirty="0" smtClean="0"/>
              <a:t>Build Partnerships: </a:t>
            </a:r>
            <a:r>
              <a:rPr lang="en-US" sz="2000" dirty="0" smtClean="0"/>
              <a:t>we do proactive business development to build on strategic opportunities – bring us your ideas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000" b="1" dirty="0" smtClean="0"/>
              <a:t>One-Stop Shop: </a:t>
            </a:r>
            <a:r>
              <a:rPr lang="en-US" sz="2000" dirty="0"/>
              <a:t>We act as an advocate for the deal, translating among stakeholders to find the </a:t>
            </a:r>
            <a:r>
              <a:rPr lang="en-US" sz="2000" dirty="0" smtClean="0"/>
              <a:t>win-win; we negotiate and sign the agreements</a:t>
            </a:r>
            <a:endParaRPr lang="en-US" sz="2000" dirty="0"/>
          </a:p>
        </p:txBody>
      </p:sp>
      <p:pic>
        <p:nvPicPr>
          <p:cNvPr id="6" name="Picture 5" title="MSU Beaumont Tow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"/>
          <a:stretch/>
        </p:blipFill>
        <p:spPr>
          <a:xfrm>
            <a:off x="98196" y="1524000"/>
            <a:ext cx="3886200" cy="519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93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" y="1447800"/>
            <a:ext cx="8229600" cy="1143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MSU has a large variety of industry partners – growing every year.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6" name="Chart 5" descr="Pie-chart of Distribution of Corporate Sponsored Research" title="Pie-chart of Distribution of Corporate Sponsored Research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990150"/>
              </p:ext>
            </p:extLst>
          </p:nvPr>
        </p:nvGraphicFramePr>
        <p:xfrm>
          <a:off x="-2136" y="2740672"/>
          <a:ext cx="5181600" cy="362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 descr="Bar graph of Corporate support of MSU Sponsored Programs" title="Bar graph of Corporate support of MSU Sponsored Progra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756" y="1905000"/>
            <a:ext cx="2709244" cy="2833436"/>
          </a:xfrm>
          <a:prstGeom prst="rect">
            <a:avLst/>
          </a:prstGeom>
        </p:spPr>
      </p:pic>
      <p:pic>
        <p:nvPicPr>
          <p:cNvPr id="5" name="Picture 4" descr="MSU Corporate Gift Grant Graphic" title="MSU Corporate Gift Grant Graphi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826" y="4784222"/>
            <a:ext cx="2507974" cy="206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58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04800" y="16002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How </a:t>
            </a: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  <a:t>can </a:t>
            </a:r>
            <a:r>
              <a:rPr lang="en-US" sz="2800" b="1" i="1" dirty="0" smtClean="0">
                <a:solidFill>
                  <a:srgbClr val="000000"/>
                </a:solidFill>
                <a:latin typeface="Calibri" pitchFamily="34" charset="0"/>
              </a:rPr>
              <a:t>you</a:t>
            </a: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  <a:t> work with Business-CONNECT?</a:t>
            </a:r>
          </a:p>
          <a:p>
            <a:pPr marL="342900" indent="-342900">
              <a:spcBef>
                <a:spcPct val="20000"/>
              </a:spcBef>
            </a:pPr>
            <a:endParaRPr lang="en-US" sz="1200" i="1" dirty="0">
              <a:solidFill>
                <a:srgbClr val="000000"/>
              </a:solidFill>
              <a:latin typeface="Calibri" pitchFamily="34" charset="0"/>
            </a:endParaRP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/>
              <a:t>Start early.</a:t>
            </a:r>
            <a:r>
              <a:rPr lang="en-US" sz="2000" dirty="0" smtClean="0"/>
              <a:t>  As soon as you are aware of a possibility of partnering with industry, come to Business-CONNECT.  Companies may need to move fast; the sooner you get us involved, the better we can match that pace.</a:t>
            </a: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/>
              <a:t>Build relationships</a:t>
            </a:r>
            <a:r>
              <a:rPr lang="en-US" sz="2000" dirty="0" smtClean="0"/>
              <a:t>.  MSU wants to build solid bridges to commercial partners.  Engage with colleagues in industry when you meet them; treat a sponsored research project as a real partnership; follow through on obligations.</a:t>
            </a: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/>
              <a:t>Protect MSU assets</a:t>
            </a:r>
            <a:r>
              <a:rPr lang="en-US" sz="2000" dirty="0" smtClean="0"/>
              <a:t>.  Be aware of how your work can generate new intellectual property.  Work with Business-CONNECT and MSU-Technologies by discussing any IP potential of your work.  </a:t>
            </a: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Again,</a:t>
            </a:r>
            <a:r>
              <a:rPr lang="en-US" sz="2000" i="1" dirty="0" smtClean="0"/>
              <a:t> </a:t>
            </a:r>
            <a:r>
              <a:rPr lang="en-US" sz="2000" b="1" i="1" dirty="0" smtClean="0"/>
              <a:t>start early</a:t>
            </a:r>
            <a:r>
              <a:rPr lang="en-US" sz="2000" dirty="0" smtClean="0"/>
              <a:t>.</a:t>
            </a:r>
            <a:endParaRPr lang="en-US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1371600" y="1752600"/>
            <a:ext cx="1981200" cy="228601"/>
          </a:xfrm>
        </p:spPr>
        <p:txBody>
          <a:bodyPr/>
          <a:lstStyle/>
          <a:p>
            <a:r>
              <a:rPr lang="en-US" sz="800" i="1" dirty="0">
                <a:solidFill>
                  <a:schemeClr val="bg1"/>
                </a:solidFill>
                <a:latin typeface="Calibri" pitchFamily="34" charset="0"/>
              </a:rPr>
              <a:t>How can </a:t>
            </a:r>
            <a:r>
              <a:rPr lang="en-US" sz="800" b="1" i="1" dirty="0">
                <a:solidFill>
                  <a:schemeClr val="bg1"/>
                </a:solidFill>
                <a:latin typeface="Calibri" pitchFamily="34" charset="0"/>
              </a:rPr>
              <a:t>you</a:t>
            </a:r>
            <a:r>
              <a:rPr lang="en-US" sz="800" i="1" dirty="0">
                <a:solidFill>
                  <a:schemeClr val="bg1"/>
                </a:solidFill>
                <a:latin typeface="Calibri" pitchFamily="34" charset="0"/>
              </a:rPr>
              <a:t> work with Business-CONNECT?</a:t>
            </a:r>
            <a:r>
              <a:rPr lang="en-US" i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i="1" dirty="0">
                <a:solidFill>
                  <a:schemeClr val="bg1"/>
                </a:solidFill>
                <a:latin typeface="Calibri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041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04800" y="16002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  <a:t>Business-CONNECT also does “Business Development”</a:t>
            </a:r>
          </a:p>
          <a:p>
            <a:pPr marL="342900" indent="-342900">
              <a:spcBef>
                <a:spcPct val="20000"/>
              </a:spcBef>
            </a:pPr>
            <a:endParaRPr lang="en-US" sz="1200" i="1" dirty="0">
              <a:solidFill>
                <a:srgbClr val="000000"/>
              </a:solidFill>
              <a:latin typeface="Calibri" pitchFamily="34" charset="0"/>
            </a:endParaRPr>
          </a:p>
          <a:p>
            <a:pPr marL="171450" indent="-171450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b="1" dirty="0" smtClean="0"/>
              <a:t>Identify MSU areas of strength:  </a:t>
            </a:r>
            <a:r>
              <a:rPr lang="en-US" sz="2000" dirty="0" smtClean="0"/>
              <a:t>Review of areas of federal funding, publication and citation rates, or company recruiting on campus.  Where do we have critical mass?  </a:t>
            </a:r>
          </a:p>
          <a:p>
            <a:pPr marL="628650" lvl="1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/>
              <a:t>Current emphasis: Automotive/Mobility; Plant Biotechnology; Animal Sciences.</a:t>
            </a:r>
          </a:p>
          <a:p>
            <a:pPr marL="171450" indent="-171450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b="1" dirty="0"/>
              <a:t>O</a:t>
            </a:r>
            <a:r>
              <a:rPr lang="en-US" sz="2000" b="1" dirty="0" smtClean="0"/>
              <a:t>utreach to companies in those sectors:  </a:t>
            </a:r>
            <a:r>
              <a:rPr lang="en-US" sz="2000" dirty="0" smtClean="0"/>
              <a:t>Asking the reciprocal question – which companies are spending R&amp;D dollars in MSU areas of strength?  </a:t>
            </a:r>
          </a:p>
          <a:p>
            <a:pPr marL="628650" lvl="1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/>
              <a:t>Of particular interest: mid-size companies with a need to leverage University know-how.</a:t>
            </a: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/>
              <a:t>Arrange opportunities for faculty and company to meet:</a:t>
            </a:r>
            <a:r>
              <a:rPr lang="en-US" sz="2000" dirty="0" smtClean="0"/>
              <a:t> Typically a full day of meetings, with 3-10 faculty. </a:t>
            </a: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/>
              <a:t>Follow Through…  </a:t>
            </a:r>
            <a:r>
              <a:rPr lang="en-US" sz="2000" dirty="0" smtClean="0"/>
              <a:t>This approach can take years, but with persistence, has significant payout.  Examples…  Ford Motor Co., Zoetis, BASF</a:t>
            </a:r>
            <a:endParaRPr lang="en-US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145" y="1028700"/>
            <a:ext cx="8229600" cy="1143000"/>
          </a:xfrm>
        </p:spPr>
        <p:txBody>
          <a:bodyPr/>
          <a:lstStyle/>
          <a:p>
            <a:r>
              <a:rPr lang="en-US" sz="800" i="1" dirty="0">
                <a:solidFill>
                  <a:schemeClr val="bg1"/>
                </a:solidFill>
                <a:latin typeface="Calibri" pitchFamily="34" charset="0"/>
              </a:rPr>
              <a:t>Business-CONNECT also does “Business Development”</a:t>
            </a:r>
            <a:br>
              <a:rPr lang="en-US" sz="800" i="1" dirty="0">
                <a:solidFill>
                  <a:schemeClr val="bg1"/>
                </a:solidFill>
                <a:latin typeface="Calibri" pitchFamily="34" charset="0"/>
              </a:rPr>
            </a:b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690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04800" y="16002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  <a:t>What could be your first steps?</a:t>
            </a:r>
          </a:p>
          <a:p>
            <a:pPr marL="342900" indent="-342900">
              <a:spcBef>
                <a:spcPct val="20000"/>
              </a:spcBef>
            </a:pPr>
            <a:endParaRPr lang="en-US" sz="1200" i="1" dirty="0">
              <a:solidFill>
                <a:srgbClr val="000000"/>
              </a:solidFill>
              <a:latin typeface="Calibri" pitchFamily="34" charset="0"/>
            </a:endParaRP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If you have a specific idea or opportunity for a collaboration with a company – bring it to us.</a:t>
            </a: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If you think you operate in an MSU area of strength, that we are not currently developing – let’s talk.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Always keep in mind that this only really works in areas of shared interest and value.  It has to be good for you, </a:t>
            </a:r>
            <a:r>
              <a:rPr lang="en-US" sz="2400" b="1" i="1" dirty="0" smtClean="0">
                <a:solidFill>
                  <a:srgbClr val="000000"/>
                </a:solidFill>
                <a:latin typeface="Calibri" pitchFamily="34" charset="0"/>
              </a:rPr>
              <a:t>and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, good for the company. </a:t>
            </a: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143000"/>
          </a:xfrm>
        </p:spPr>
        <p:txBody>
          <a:bodyPr/>
          <a:lstStyle/>
          <a:p>
            <a:r>
              <a:rPr lang="en-US" sz="300" i="1" dirty="0">
                <a:solidFill>
                  <a:schemeClr val="bg1"/>
                </a:solidFill>
                <a:latin typeface="Calibri" pitchFamily="34" charset="0"/>
              </a:rPr>
              <a:t>What could be your first steps?</a:t>
            </a:r>
            <a:br>
              <a:rPr lang="en-US" sz="300" i="1" dirty="0">
                <a:solidFill>
                  <a:schemeClr val="bg1"/>
                </a:solidFill>
                <a:latin typeface="Calibri" pitchFamily="34" charset="0"/>
              </a:rPr>
            </a:br>
            <a:endParaRPr lang="en-US" sz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927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713187" y="1069095"/>
            <a:ext cx="8229600" cy="1143000"/>
          </a:xfrm>
        </p:spPr>
        <p:txBody>
          <a:bodyPr/>
          <a:lstStyle/>
          <a:p>
            <a:r>
              <a:rPr lang="en-US" sz="300" dirty="0">
                <a:solidFill>
                  <a:schemeClr val="bg1"/>
                </a:solidFill>
                <a:ea typeface="ＭＳ Ｐゴシック" pitchFamily="34" charset="-128"/>
              </a:rPr>
              <a:t>Creating Impact: Commercializing University Technology</a:t>
            </a:r>
            <a:br>
              <a:rPr lang="en-US" sz="300" dirty="0">
                <a:solidFill>
                  <a:schemeClr val="bg1"/>
                </a:solidFill>
                <a:ea typeface="ＭＳ Ｐゴシック" pitchFamily="34" charset="-128"/>
              </a:rPr>
            </a:br>
            <a:endParaRPr lang="en-US" sz="300" dirty="0">
              <a:solidFill>
                <a:schemeClr val="bg1"/>
              </a:solidFill>
            </a:endParaRPr>
          </a:p>
        </p:txBody>
      </p:sp>
      <p:sp>
        <p:nvSpPr>
          <p:cNvPr id="410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133600" y="1297695"/>
            <a:ext cx="4876799" cy="600515"/>
          </a:xfrm>
          <a:noFill/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Creating </a:t>
            </a:r>
            <a:r>
              <a:rPr lang="en-US" sz="2400" dirty="0" smtClean="0">
                <a:ea typeface="ＭＳ Ｐゴシック" pitchFamily="34" charset="-128"/>
              </a:rPr>
              <a:t>Impact: Commercializing </a:t>
            </a:r>
            <a:r>
              <a:rPr lang="en-US" sz="2400" dirty="0">
                <a:ea typeface="ＭＳ Ｐゴシック" pitchFamily="34" charset="-128"/>
              </a:rPr>
              <a:t>University Technology</a:t>
            </a: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594547-97E8-41E4-893A-84560B3B2846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419600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Idea         Disclosure          Screening        Protection          License         Commercialization</a:t>
            </a:r>
            <a:endParaRPr lang="en-US" sz="1600" dirty="0"/>
          </a:p>
        </p:txBody>
      </p:sp>
      <p:sp>
        <p:nvSpPr>
          <p:cNvPr id="4110" name="AutoShape 14" descr="data:image/jpeg;base64,/9j/4AAQSkZJRgABAQAAAQABAAD/2wCEAAkGBhAREBIQEhQUEBMUERAUFxQSEA8QFRUXFhQVFBQQEhIXHSgfFxojGRISHy8gJCgpLCwsFR4xNTAqOCYrLCkBCQoKDgwOGg8PGiwlHyQsNDUuLDQvLCkpNCwsLS0sMCosLSwsLCwpLzQpLCwsNCwsLCwsLCwsLCk0LCw0KSwsLP/AABEIAPMA0AMBIgACEQEDEQH/xAAbAAEAAwADAQAAAAAAAAAAAAAABAUGAgMHAf/EAEAQAAIBAgMEBwYEBAMJAAAAAAABAgMRBAUhEjFBUQYiYXGBkbETMlKhwdEjYuHwM0JykoKywhQWJENTc4Oiw//EABsBAQADAQEBAQAAAAAAAAAAAAAEBQYDAgEH/8QAMxEAAgIBAgMFBgYCAwAAAAAAAAECAwQRIQUSMRNBUWGxMnGhwdHwBiJCgZHhFFIkM2L/2gAMAwEAAhEDEQA/APcQAAAAAADH9JM0rqrKlfYhpbZutpNb2/PyIWbmRxK+eSbJGPju+fKmbAFP0YzD2lHZb60NPDg/3yLg642RHIqVse/70Odtbrm4PuAAJBzIGZ5zTw7gppvav7tna1tXd9p24HM6VZP2cr2tdWaav3mS6W4naxGzwhGK8X1n6otuhuHtTlP4pW8F+tzP18StnnOiOnLrp57Lf4lnZiQhjK1+19f6NCADQFYAAAAAAAAAAAAAAAAAAAAAAAACg6XZft01VXvU9/bF7/J6+ZfnGpBSTi9U001zT3ojZVCyKpVvv9e47U2uqamu4wWQ5j7GtFv3ZdWXc+PgzfpnnWNyupCtKjGLlZ6WW9P3X5G5yhVFRgqqtJK2++7cyh4HKyuU6ZJ6ej6NffgWfE4wly2xfX71Jh8bPpxqU1KLi9zTWmm9W0NM9dNimPNsbiPaVZz+Kcn4X0+Vje5Lh/Z0KcfypvverKSr0KtJOFS6uurOOtuW0vsaiKsrGc4XgXU5ErLl3erLbOya7IRhW9j6ADSFSARcfmVOjHam7cktW+5GVzLpXXl/CtSje17KU/FvReRX5XEaMbab38F1JVOLZdvFbeJtAeb/AO21payq1H/5Jr5JkrD42tHdUmu+cpLyZUv8RVp+w9PeTHwuaXtI3wM3gekdRaVEpr4oq0vFbn8jQUMRGcVKLuv3vLbE4jRl/wDW9/B9SBdjzq9o7AAWBwAAAAAAAbBCzn2nsJqmtqTVtLXs97Xhc52z7ODlprouh6hHmko+J24TMKVX3JqVuC3+T1JB5j1oS4wku+LX2LrL+l9WFlUXtY890vPj4+ZQY3HYS/LetH4rp/HVfEtbuGSW9T19TaAhZdnFGuupLVb4vSS8PsTTQV2RsjzQeqKqUJQekloz5Y+kbH5hCjDbm9OCWrb5JGWzDOsRUV7SpQe5Rurr809/oiBm8SpxNpby8F8/AkUYs7umy8TXVcTCPvSjH+qSXqcaeMpy92cZd0ov0PO401v3vm9X5kinTXJFFL8RyT2r29/9Fg+GRS9r4f2ehAx2Dx9Wm+rJ2+GTcl+ngaXL8yjVXwyW+P25otcHjNGW+T2ZeD+TIF+LKrfqiYVWcdIKdBbPv1OEU93bJ8C1MF0iwkY4mWz/ADPaa5N7/C514rlzxqeavTVvQ94NELrNJkPGY2pVk5zd2/JdiR8jRai202mrW+r+TJNLDKOr3n2nXvd7lwfdxMM+ab5pPdmi5klpBbIhU2SqbIdfEpyutP3vO2jVOE4nSUW0XmX4L2mr0iuPN8kS6CnQndap7+TX3OGTYvajsPfHd2osZwUlZnyvWLUq3pJdGUd1klNxl0LOlUUkpLczkV2VzteDLE/RuG5n+Zjxt7+/3oqrI8stAACwPAAAAAABFxuW0qytUipdu5ruktTM5l0Nmryoy218MrKXhLc/kbAEHJwKMn247+K2f37yTTlW0+y9vDuM50RyidNSnUi4yelmrP8Af3Zo2wRsyqbNGbXws+wrhhY7UekU38zzZZK+zV95nMTP29eU5e5DSK4Pt8bX8jjVqDBv8O/OT9EiPiquymz8+lZK2TnN7vqXUY78q7tkQ8VGKlp4rkKbIind9p30pEaaLBx0Ro8uwkNlSdpNrwXZY5Tw+xLai3Hl2dnaR8lrb4+K+v77CzqxvF+Z401jrHZroUtjlGxpssMJiNuClx3PvRhc5q3rtvmvU12Vz60o81fy0fqjJ53hvxHwabNFl5UsvDotfXfX3rRf2dOHxUbpLyI2Lxiurdazvo9CFjMarJLTfpwOFWNiJWVytjuy+VcYrVHD27bLDCTKulS14lxhaAtS0PHvLbLK2zOL7V5PRmoRlcNSXaaCjjU9+hBTUXuU+ZHWWqJNDSp5FoVlCN535tFmbH8Oa9lZ4cxUXdUAAac4AAAAAz/SDpFUw81CMIu8VK8m3xa3LuI+RkQx4c9nQ61VStlyx6mgB57ielmKl/Oof0xivm9SoxuY1qianUnLTjOXoVEuO1foi38PqWEeGT/VJL4nrJEzSN6M+4idFcZ7XCUpt3ezZ+D+1izrU9qLjzTRa3Lt8eSj+qPqiv07OzR9zMI6s0rJu3YRa9Sb0d34FviKTh1eRXVT80imtmaeqSe6RBjF33PyJFOLB20z1JHeT2LDLG1OL4foXykmigw7LTDy0Irm4dCoyY6vUlYH+LH+mX0KzpPg7S21ul68S4yyN5SnwXVXq36EnHYNVYOD8HyZruG4EreGKPe22vT4kKN3ZXJ/yeaVZdbw+rPqkT8ywEqcnFq373lapPV307yjsqaej6mng1Nao7YsktdaX9UvUhxrdvqd0Khz5dBKLJsalkScPVelyvv6oucowDnJPgc1S5y0S1ZDv5YR1Zf5bB2TfIrp5zVePVFNez91qy1aipN338beBe04KKsYnKcVGWLjUbttVKstXbRqT9EjWTrlgY9VUXpJy1enxXoU+PBW9pNrojcgj0cxoz0jUhJ8lOLfkSDSxnGe8XqVzi47NAAHo+Aqc7yCOJcG5bGymtI3un46cfMtgcrqYXQ5LFqj3XZKuXNF7lBR6F4de85z75WXyRPodH8LDdSh4ra/zXLAHGvCx6/Zgv4Oksi2fWTOMIJKySS5JJI5AEvocCnzvLtpOcfFfUy9WFj0Azue5Wo9eK0e9cmZPjHDeXXIr6d6+Za4WVo+SX7GaZ2U2fKtOx8pszT6F51RYYZFlGLskt8mkiJl1PaehdYOn+JHsUn6L6nGmnt74VdzaRU5FnKyww9BQiorgvPmzsB1168YRlObUYxTbb0SS3tn6pGMa4qK2SXwRS7yZ1Y7L4VY2mu58V4nlvSevRwlTZ9tCrG70g3KUeNpxW7vuXuK6WrGpxp3jSU5prVOSilba7HdOxls3yuN7rc76cjL5+Tj3z05On6un3+5o8Gi2qO8v26nRR6RUJbqkfNL1LfK8Qq01Cm/aSf8ses7c7Izcckg3uXkavopkVpqUeo43e0laztokynsjTHdalhKcowbloajLejU29qp1ezezSUMPGCtFWRR/wC91KFRUqvVbjF7S3K/CS8C9pVoySlFqSe5p3RqeFww+Xmo3fn7X37jMZUr207Ft3eBCz6vsYaq09l7Oyn2y6unmeW4zPMPCpCkl7artKMYxWkW1brT/l9T1DpBl8q1Fwjv2ouzdr24XPOsxySVOqnKGxKNmrJeem8r+M69spTT5UtvDXfvLHhvL2binvr8Czyba2ouSTtw0100XmegUG9mN99kYPo3gKkqsZNuVnfXcvBbjfQjZJckeOAVy7Wya6aaeWpw4pJOaRyABrSoAAAAAAAAAB0Y6ntU5Lsb8tTvPkldW5nK6HaVyh4po+xejTPP8bPVpabyHTLjOMPKnKSabty5cCm/2l30Xm0j8zdcotxl1RrqZKUE0aDJJ2k76XX1Rd4T+Ku2/p+hm8qbk7Sajo9d/rY0eVpbb12rR3rctx04fFvLqS/2Xw3KnMWjb8i0MB0tx1XH4iGXYd2htfizW60fe8I/N27DQdKc5dOPsabtUmm3L/pw4z73uR86I5EqFN1GrVKiW/fGH8se/i+19hu7re3u/wAeHRbyfy+/qRqYKmvt5df0r5mYzDA0sPXnSpR2adKlTil/hTcm+Lbu2yndR1FJy4K67rq5cdI6n42Kf5lHy0KPD1LKT/K15tIyeQ9bZNeL9TRUbVx18F6HKnE1uRVLRpLntp9+r+hlqbTL3KatvZrlUfzj+rIMmfMmPNXp99GaWOS0MRSlGpBO05pSWklrwkUVfLMZgG50ZOrR4re0vzR+q+Rqcqf8Rcp380n9Sea3Cw68jErl0kls112bRnllTqk4vePg+n9FHk3SyjXSUvw58m9H3P7kPpbQvOEvyteTv9TvznohTqt1KX4NTsXVl/UuHeigviIS9jXTWym431W9X2ZctCNnzyI0um9a+El8/v6kzGhTKztaXp4xfX9jWdHcOo0U+L1bLQiZVC1GHcSy64dDlxa15eu5UXy5rJPzAAJxyAAAAAAAAAABwrzcYykldpNpc7LcfJNRTbPqWuxQdLKOkZK6vdPt5cDE5phqcJ0mnNuVaFN/iTs04Tk7JPTWFvEu826X7exSq0nD8RdeL2o8k2t6XmUvSCFvYv4cXQv/AInKn/8AQwWbKFmU51P8svXT6mkxozrq5ZbNfX6FzlmHW11ddL2dm++/HyLyhmUaEZTd3okkk9XwRRZbJRqRfaX1PCSnLY4X5WVt/wC+4qqZ2VXxlXvLXb99jxl6c35+hBybK51qrq1dU5bUr8be7T7t39przhRoqMVFaJHzE1NmEpcoyfkrn6Hg43+LV+feT3k/Mpr7nfPy7keZZnV2vbS+KrL1v9CqcbLvfp+0drrvZlf+Ztrwlb7nU53aXL6/tGLbeurNZsloScMi8yqk5bSjvWzJd6f6lNhol9kelVdqa+v0Idj3PFz0rbNLkVWTc9pWl1b8Nytf5FuV+D0qd8fRssDa8CnriJeDf1+ZlL3rPUHCrRjJWklJcmkzmC6aTWjOCegSAB9AAAAAAAAAAAAAAABQ510eU37SCW0ndx017V9jLZ9lFSpTqQSak0pQbT0lFqcH/dFHo4KPI4NXZZ2lb5X7tUT6s6cI8r3RgsHgq0oxn7KcbpO2y9HxRqcsw8+rKS2bJ7974bi0Bzp4DTC2NspNuL1Xduj5fmStWmgIecTtQqf0Neen1JhX58/wJdtvUt8uXLRN+T9CNStbI+9HlFab917k34cz5HeWONwMb3WhGhg3zMFzao1zJGFLrK5WqQf5l9iqw2HaLbB0dU78UQrTza1yaM1lD34vvRYlTh6t2n2otjWfhyzmqsiu5/L+jK3LRgAGnOAAAAAAAAAAAAAAAAAAAAAAAAAK/PF+BLvXqWBGzKntUpr8rflr9CLmR5sexL/V+h0qek4vzPPsRHU6YxJleJ1Kmfnalsa9PY+00WGGIUY2JFKskcbFscrFqtjQ4F7u9F4UWUTUml2pl6ar8Mwaqsl4v0X9mbytp6AAGqIoAAAAAAAAAAAAAAAAAAAAAAAAIeb1NmhUf5WvPT6kwqOlFW1Br4pJfX6ETOnyY85eTO1Eea2K8yr6KYOFT2kqkVKzilfXm39DRxwFJboQ/tRV9E6VqMnzm/kkXhE4XRX/AIsG4rV+XmyRm2Sd0tHsdLwdP4I/2xOuWV0X/wAuPkkSgWDoqfWK/hERTkujZksBU9ljp090dqyWu5q69TWmQzxbGNU+ag/9P+k1sJXSfNJlNwpqu++ldz1XxX0JuatVCfijkAC/K8AAAAAAAAAAAAAAAAAAAAAAAAGd6W1NKce2T9F9zRGT6TVNquo/DGK89fqU3G7OTEa8Wl8/kTsCOtyfgXfR+nahHtcn87fQsSNlkLUaa/Kvnr9SSTsGPLjVr/yvQjXPmsk/MAAlnIy/S+nadKfZJeTT+rL3Kq21Rg+yxW9LqV6MZfDNfNNfY59F696bjyZmovseLNf7L5J+qLOa58OL8GXQANKVgAAAAAAAAAAAAAAAAAAAAAAAAMTj6u3iJv8AM15aL0NhjMRsU5z5Rb8eHzsYfBO9Rd5lfxFbtCteb+S+ZbcOhtKZu6MbRiuSS+RzANRGPLFRXcVL3AAPQK/P6W1h6nYk/JplH0VxNp7PNGjzP+DV/wC3P/KzDZZiHCpF9pk+NS7HJruXdp8GXGHDtMecD0IHClUUkmuJzNVCcZxUo9GU7WgAB6AAAAAAAAAAAAAAAAAAAAZS5nmz1hB9jkvRETKy68aHPNnWuqVj0RC6RZopS9im1FatpXvL4e5epWZfhJbba3JN3tY7HR2mibhMPP3Iq999ty739D89yMi3Nvei1b9C9XLTVyR+/M09OV4p80mcjooUpJJN8Nx3WP0eqUnFcy3M/JJPY+ny4OFSipKzOjb7kfEQ87qf8PUs1fZ59qv8rmIpSipeWjvvNZj+jykm4Np8m7oyGKwk6UtmppbdL6S+5luNY1lrViXRaF1w+yEYuDfU1mS5nJt7drStbhbtL4wWBxNtHo0anKszUkoNq/DXf2HPgvEVX/x7Ht3P5HDNxnF80UWgANeVYAAAAAAAAAAAAAAAAABUdIMRUjDqqWzfrOKbbXgnoZzC42E5bG1v7E33WWpugUmdwhZc+eU2ibVldnDl5SmwWUvfLqr/ANn9kW1KjGKtFJLsOYJmHw+jEjpWt/HvI9lsrHuAATzkAAACLjsvhVjsyXiSgeZRUloz6m09UY/EdE68f4fs5x4KUpQaXJOz8iwybJ68H+LsRj8MJym33txVjQArJcIxZT53HckvLtceVvYAAtSKAAAAAAAAAAAAAAAAAAAAAAAAAAAAAAAAAAAAAAAAAAf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2" name="AutoShape 16" descr="data:image/jpeg;base64,/9j/4AAQSkZJRgABAQAAAQABAAD/2wCEAAkGBhAREBIQEhQUEBMUERAUFxQSEA8QFRUXFhQVFBQQEhIXHSgfFxojGRISHy8gJCgpLCwsFR4xNTAqOCYrLCkBCQoKDgwOGg8PGiwlHyQsNDUuLDQvLCkpNCwsLS0sMCosLSwsLCwpLzQpLCwsNCwsLCwsLCwsLCk0LCw0KSwsLP/AABEIAPMA0AMBIgACEQEDEQH/xAAbAAEAAwADAQAAAAAAAAAAAAAABAUGAgMHAf/EAEAQAAIBAgMEBwYEBAMJAAAAAAABAgMRBAUhEjFBUQYiYXGBkbETMlKhwdEjYuHwM0JykoKywhQWJENTc4Oiw//EABsBAQADAQEBAQAAAAAAAAAAAAAEBQYDAgEH/8QAMxEAAgIBAgMFBgYCAwAAAAAAAAECAwQRIQUSMRNBUWGxMnGhwdHwBiJCgZHhFFIkM2L/2gAMAwEAAhEDEQA/APcQAAAAAADH9JM0rqrKlfYhpbZutpNb2/PyIWbmRxK+eSbJGPju+fKmbAFP0YzD2lHZb60NPDg/3yLg642RHIqVse/70Odtbrm4PuAAJBzIGZ5zTw7gppvav7tna1tXd9p24HM6VZP2cr2tdWaav3mS6W4naxGzwhGK8X1n6otuhuHtTlP4pW8F+tzP18StnnOiOnLrp57Lf4lnZiQhjK1+19f6NCADQFYAAAAAAAAAAAAAAAAAAAAAAAACg6XZft01VXvU9/bF7/J6+ZfnGpBSTi9U001zT3ojZVCyKpVvv9e47U2uqamu4wWQ5j7GtFv3ZdWXc+PgzfpnnWNyupCtKjGLlZ6WW9P3X5G5yhVFRgqqtJK2++7cyh4HKyuU6ZJ6ej6NffgWfE4wly2xfX71Jh8bPpxqU1KLi9zTWmm9W0NM9dNimPNsbiPaVZz+Kcn4X0+Vje5Lh/Z0KcfypvverKSr0KtJOFS6uurOOtuW0vsaiKsrGc4XgXU5ErLl3erLbOya7IRhW9j6ADSFSARcfmVOjHam7cktW+5GVzLpXXl/CtSje17KU/FvReRX5XEaMbab38F1JVOLZdvFbeJtAeb/AO21payq1H/5Jr5JkrD42tHdUmu+cpLyZUv8RVp+w9PeTHwuaXtI3wM3gekdRaVEpr4oq0vFbn8jQUMRGcVKLuv3vLbE4jRl/wDW9/B9SBdjzq9o7AAWBwAAAAAAAbBCzn2nsJqmtqTVtLXs97Xhc52z7ODlprouh6hHmko+J24TMKVX3JqVuC3+T1JB5j1oS4wku+LX2LrL+l9WFlUXtY890vPj4+ZQY3HYS/LetH4rp/HVfEtbuGSW9T19TaAhZdnFGuupLVb4vSS8PsTTQV2RsjzQeqKqUJQekloz5Y+kbH5hCjDbm9OCWrb5JGWzDOsRUV7SpQe5Rurr809/oiBm8SpxNpby8F8/AkUYs7umy8TXVcTCPvSjH+qSXqcaeMpy92cZd0ov0PO401v3vm9X5kinTXJFFL8RyT2r29/9Fg+GRS9r4f2ehAx2Dx9Wm+rJ2+GTcl+ngaXL8yjVXwyW+P25otcHjNGW+T2ZeD+TIF+LKrfqiYVWcdIKdBbPv1OEU93bJ8C1MF0iwkY4mWz/ADPaa5N7/C514rlzxqeavTVvQ94NELrNJkPGY2pVk5zd2/JdiR8jRai202mrW+r+TJNLDKOr3n2nXvd7lwfdxMM+ab5pPdmi5klpBbIhU2SqbIdfEpyutP3vO2jVOE4nSUW0XmX4L2mr0iuPN8kS6CnQndap7+TX3OGTYvajsPfHd2osZwUlZnyvWLUq3pJdGUd1klNxl0LOlUUkpLczkV2VzteDLE/RuG5n+Zjxt7+/3oqrI8stAACwPAAAAAABFxuW0qytUipdu5ruktTM5l0Nmryoy218MrKXhLc/kbAEHJwKMn247+K2f37yTTlW0+y9vDuM50RyidNSnUi4yelmrP8Af3Zo2wRsyqbNGbXws+wrhhY7UekU38zzZZK+zV95nMTP29eU5e5DSK4Pt8bX8jjVqDBv8O/OT9EiPiquymz8+lZK2TnN7vqXUY78q7tkQ8VGKlp4rkKbIind9p30pEaaLBx0Ro8uwkNlSdpNrwXZY5Tw+xLai3Hl2dnaR8lrb4+K+v77CzqxvF+Z401jrHZroUtjlGxpssMJiNuClx3PvRhc5q3rtvmvU12Vz60o81fy0fqjJ53hvxHwabNFl5UsvDotfXfX3rRf2dOHxUbpLyI2Lxiurdazvo9CFjMarJLTfpwOFWNiJWVytjuy+VcYrVHD27bLDCTKulS14lxhaAtS0PHvLbLK2zOL7V5PRmoRlcNSXaaCjjU9+hBTUXuU+ZHWWqJNDSp5FoVlCN535tFmbH8Oa9lZ4cxUXdUAAac4AAAAAz/SDpFUw81CMIu8VK8m3xa3LuI+RkQx4c9nQ61VStlyx6mgB57ielmKl/Oof0xivm9SoxuY1qianUnLTjOXoVEuO1foi38PqWEeGT/VJL4nrJEzSN6M+4idFcZ7XCUpt3ezZ+D+1izrU9qLjzTRa3Lt8eSj+qPqiv07OzR9zMI6s0rJu3YRa9Sb0d34FviKTh1eRXVT80imtmaeqSe6RBjF33PyJFOLB20z1JHeT2LDLG1OL4foXykmigw7LTDy0Irm4dCoyY6vUlYH+LH+mX0KzpPg7S21ul68S4yyN5SnwXVXq36EnHYNVYOD8HyZruG4EreGKPe22vT4kKN3ZXJ/yeaVZdbw+rPqkT8ywEqcnFq373lapPV307yjsqaej6mng1Nao7YsktdaX9UvUhxrdvqd0Khz5dBKLJsalkScPVelyvv6oucowDnJPgc1S5y0S1ZDv5YR1Zf5bB2TfIrp5zVePVFNez91qy1aipN338beBe04KKsYnKcVGWLjUbttVKstXbRqT9EjWTrlgY9VUXpJy1enxXoU+PBW9pNrojcgj0cxoz0jUhJ8lOLfkSDSxnGe8XqVzi47NAAHo+Aqc7yCOJcG5bGymtI3un46cfMtgcrqYXQ5LFqj3XZKuXNF7lBR6F4de85z75WXyRPodH8LDdSh4ra/zXLAHGvCx6/Zgv4Oksi2fWTOMIJKySS5JJI5AEvocCnzvLtpOcfFfUy9WFj0Azue5Wo9eK0e9cmZPjHDeXXIr6d6+Za4WVo+SX7GaZ2U2fKtOx8pszT6F51RYYZFlGLskt8mkiJl1PaehdYOn+JHsUn6L6nGmnt74VdzaRU5FnKyww9BQiorgvPmzsB1168YRlObUYxTbb0SS3tn6pGMa4qK2SXwRS7yZ1Y7L4VY2mu58V4nlvSevRwlTZ9tCrG70g3KUeNpxW7vuXuK6WrGpxp3jSU5prVOSilba7HdOxls3yuN7rc76cjL5+Tj3z05On6un3+5o8Gi2qO8v26nRR6RUJbqkfNL1LfK8Qq01Cm/aSf8ses7c7Izcckg3uXkavopkVpqUeo43e0laztokynsjTHdalhKcowbloajLejU29qp1ezezSUMPGCtFWRR/wC91KFRUqvVbjF7S3K/CS8C9pVoySlFqSe5p3RqeFww+Xmo3fn7X37jMZUr207Ft3eBCz6vsYaq09l7Oyn2y6unmeW4zPMPCpCkl7artKMYxWkW1brT/l9T1DpBl8q1Fwjv2ouzdr24XPOsxySVOqnKGxKNmrJeem8r+M69spTT5UtvDXfvLHhvL2binvr8Czyba2ouSTtw0100XmegUG9mN99kYPo3gKkqsZNuVnfXcvBbjfQjZJckeOAVy7Wya6aaeWpw4pJOaRyABrSoAAAAAAAAAB0Y6ntU5Lsb8tTvPkldW5nK6HaVyh4po+xejTPP8bPVpabyHTLjOMPKnKSabty5cCm/2l30Xm0j8zdcotxl1RrqZKUE0aDJJ2k76XX1Rd4T+Ku2/p+hm8qbk7Sajo9d/rY0eVpbb12rR3rctx04fFvLqS/2Xw3KnMWjb8i0MB0tx1XH4iGXYd2htfizW60fe8I/N27DQdKc5dOPsabtUmm3L/pw4z73uR86I5EqFN1GrVKiW/fGH8se/i+19hu7re3u/wAeHRbyfy+/qRqYKmvt5df0r5mYzDA0sPXnSpR2adKlTil/hTcm+Lbu2yndR1FJy4K67rq5cdI6n42Kf5lHy0KPD1LKT/K15tIyeQ9bZNeL9TRUbVx18F6HKnE1uRVLRpLntp9+r+hlqbTL3KatvZrlUfzj+rIMmfMmPNXp99GaWOS0MRSlGpBO05pSWklrwkUVfLMZgG50ZOrR4re0vzR+q+Rqcqf8Rcp380n9Sea3Cw68jErl0kls112bRnllTqk4vePg+n9FHk3SyjXSUvw58m9H3P7kPpbQvOEvyteTv9TvznohTqt1KX4NTsXVl/UuHeigviIS9jXTWym431W9X2ZctCNnzyI0um9a+El8/v6kzGhTKztaXp4xfX9jWdHcOo0U+L1bLQiZVC1GHcSy64dDlxa15eu5UXy5rJPzAAJxyAAAAAAAAAABwrzcYykldpNpc7LcfJNRTbPqWuxQdLKOkZK6vdPt5cDE5phqcJ0mnNuVaFN/iTs04Tk7JPTWFvEu826X7exSq0nD8RdeL2o8k2t6XmUvSCFvYv4cXQv/AInKn/8AQwWbKFmU51P8svXT6mkxozrq5ZbNfX6FzlmHW11ddL2dm++/HyLyhmUaEZTd3okkk9XwRRZbJRqRfaX1PCSnLY4X5WVt/wC+4qqZ2VXxlXvLXb99jxl6c35+hBybK51qrq1dU5bUr8be7T7t39przhRoqMVFaJHzE1NmEpcoyfkrn6Hg43+LV+feT3k/Mpr7nfPy7keZZnV2vbS+KrL1v9CqcbLvfp+0drrvZlf+Ztrwlb7nU53aXL6/tGLbeurNZsloScMi8yqk5bSjvWzJd6f6lNhol9kelVdqa+v0Idj3PFz0rbNLkVWTc9pWl1b8Nytf5FuV+D0qd8fRssDa8CnriJeDf1+ZlL3rPUHCrRjJWklJcmkzmC6aTWjOCegSAB9AAAAAAAAAAAAAAABQ510eU37SCW0ndx017V9jLZ9lFSpTqQSak0pQbT0lFqcH/dFHo4KPI4NXZZ2lb5X7tUT6s6cI8r3RgsHgq0oxn7KcbpO2y9HxRqcsw8+rKS2bJ7974bi0Bzp4DTC2NspNuL1Xduj5fmStWmgIecTtQqf0Neen1JhX58/wJdtvUt8uXLRN+T9CNStbI+9HlFab917k34cz5HeWONwMb3WhGhg3zMFzao1zJGFLrK5WqQf5l9iqw2HaLbB0dU78UQrTza1yaM1lD34vvRYlTh6t2n2otjWfhyzmqsiu5/L+jK3LRgAGnOAAAAAAAAAAAAAAAAAAAAAAAAAK/PF+BLvXqWBGzKntUpr8rflr9CLmR5sexL/V+h0qek4vzPPsRHU6YxJleJ1Kmfnalsa9PY+00WGGIUY2JFKskcbFscrFqtjQ4F7u9F4UWUTUml2pl6ar8Mwaqsl4v0X9mbytp6AAGqIoAAAAAAAAAAAAAAAAAAAAAAAAIeb1NmhUf5WvPT6kwqOlFW1Br4pJfX6ETOnyY85eTO1Eea2K8yr6KYOFT2kqkVKzilfXm39DRxwFJboQ/tRV9E6VqMnzm/kkXhE4XRX/AIsG4rV+XmyRm2Sd0tHsdLwdP4I/2xOuWV0X/wAuPkkSgWDoqfWK/hERTkujZksBU9ljp090dqyWu5q69TWmQzxbGNU+ag/9P+k1sJXSfNJlNwpqu++ldz1XxX0JuatVCfijkAC/K8AAAAAAAAAAAAAAAAAAAAAAAAGd6W1NKce2T9F9zRGT6TVNquo/DGK89fqU3G7OTEa8Wl8/kTsCOtyfgXfR+nahHtcn87fQsSNlkLUaa/Kvnr9SSTsGPLjVr/yvQjXPmsk/MAAlnIy/S+nadKfZJeTT+rL3Kq21Rg+yxW9LqV6MZfDNfNNfY59F696bjyZmovseLNf7L5J+qLOa58OL8GXQANKVgAAAAAAAAAAAAAAAAAAAAAAAAMTj6u3iJv8AM15aL0NhjMRsU5z5Rb8eHzsYfBO9Rd5lfxFbtCteb+S+ZbcOhtKZu6MbRiuSS+RzANRGPLFRXcVL3AAPQK/P6W1h6nYk/JplH0VxNp7PNGjzP+DV/wC3P/KzDZZiHCpF9pk+NS7HJruXdp8GXGHDtMecD0IHClUUkmuJzNVCcZxUo9GU7WgAB6AAAAAAAAAAAAAAAAAAAAZS5nmz1hB9jkvRETKy68aHPNnWuqVj0RC6RZopS9im1FatpXvL4e5epWZfhJbba3JN3tY7HR2mibhMPP3Iq999ty739D89yMi3Nvei1b9C9XLTVyR+/M09OV4p80mcjooUpJJN8Nx3WP0eqUnFcy3M/JJPY+ny4OFSipKzOjb7kfEQ87qf8PUs1fZ59qv8rmIpSipeWjvvNZj+jykm4Np8m7oyGKwk6UtmppbdL6S+5luNY1lrViXRaF1w+yEYuDfU1mS5nJt7drStbhbtL4wWBxNtHo0anKszUkoNq/DXf2HPgvEVX/x7Ht3P5HDNxnF80UWgANeVYAAAAAAAAAAAAAAAAABUdIMRUjDqqWzfrOKbbXgnoZzC42E5bG1v7E33WWpugUmdwhZc+eU2ibVldnDl5SmwWUvfLqr/ANn9kW1KjGKtFJLsOYJmHw+jEjpWt/HvI9lsrHuAATzkAAACLjsvhVjsyXiSgeZRUloz6m09UY/EdE68f4fs5x4KUpQaXJOz8iwybJ68H+LsRj8MJym33txVjQArJcIxZT53HckvLtceVvYAAtSKAAAAAAAAAAAAAAAAAAAAAAAAAAAAAAAAAAAAAAAAAAf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4" name="AutoShape 18" descr="data:image/jpeg;base64,/9j/4AAQSkZJRgABAQAAAQABAAD/2wCEAAkGBhAREBIQEhQUEBMUERAUFxQSEA8QFRUXFhQVFBQQEhIXHSgfFxojGRISHy8gJCgpLCwsFR4xNTAqOCYrLCkBCQoKDgwOGg8PGiwlHyQsNDUuLDQvLCkpNCwsLS0sMCosLSwsLCwpLzQpLCwsNCwsLCwsLCwsLCk0LCw0KSwsLP/AABEIAPMA0AMBIgACEQEDEQH/xAAbAAEAAwADAQAAAAAAAAAAAAAABAUGAgMHAf/EAEAQAAIBAgMEBwYEBAMJAAAAAAABAgMRBAUhEjFBUQYiYXGBkbETMlKhwdEjYuHwM0JykoKywhQWJENTc4Oiw//EABsBAQADAQEBAQAAAAAAAAAAAAAEBQYDAgEH/8QAMxEAAgIBAgMFBgYCAwAAAAAAAAECAwQRIQUSMRNBUWGxMnGhwdHwBiJCgZHhFFIkM2L/2gAMAwEAAhEDEQA/APcQAAAAAADH9JM0rqrKlfYhpbZutpNb2/PyIWbmRxK+eSbJGPju+fKmbAFP0YzD2lHZb60NPDg/3yLg642RHIqVse/70Odtbrm4PuAAJBzIGZ5zTw7gppvav7tna1tXd9p24HM6VZP2cr2tdWaav3mS6W4naxGzwhGK8X1n6otuhuHtTlP4pW8F+tzP18StnnOiOnLrp57Lf4lnZiQhjK1+19f6NCADQFYAAAAAAAAAAAAAAAAAAAAAAAACg6XZft01VXvU9/bF7/J6+ZfnGpBSTi9U001zT3ojZVCyKpVvv9e47U2uqamu4wWQ5j7GtFv3ZdWXc+PgzfpnnWNyupCtKjGLlZ6WW9P3X5G5yhVFRgqqtJK2++7cyh4HKyuU6ZJ6ej6NffgWfE4wly2xfX71Jh8bPpxqU1KLi9zTWmm9W0NM9dNimPNsbiPaVZz+Kcn4X0+Vje5Lh/Z0KcfypvverKSr0KtJOFS6uurOOtuW0vsaiKsrGc4XgXU5ErLl3erLbOya7IRhW9j6ADSFSARcfmVOjHam7cktW+5GVzLpXXl/CtSje17KU/FvReRX5XEaMbab38F1JVOLZdvFbeJtAeb/AO21payq1H/5Jr5JkrD42tHdUmu+cpLyZUv8RVp+w9PeTHwuaXtI3wM3gekdRaVEpr4oq0vFbn8jQUMRGcVKLuv3vLbE4jRl/wDW9/B9SBdjzq9o7AAWBwAAAAAAAbBCzn2nsJqmtqTVtLXs97Xhc52z7ODlprouh6hHmko+J24TMKVX3JqVuC3+T1JB5j1oS4wku+LX2LrL+l9WFlUXtY890vPj4+ZQY3HYS/LetH4rp/HVfEtbuGSW9T19TaAhZdnFGuupLVb4vSS8PsTTQV2RsjzQeqKqUJQekloz5Y+kbH5hCjDbm9OCWrb5JGWzDOsRUV7SpQe5Rurr809/oiBm8SpxNpby8F8/AkUYs7umy8TXVcTCPvSjH+qSXqcaeMpy92cZd0ov0PO401v3vm9X5kinTXJFFL8RyT2r29/9Fg+GRS9r4f2ehAx2Dx9Wm+rJ2+GTcl+ngaXL8yjVXwyW+P25otcHjNGW+T2ZeD+TIF+LKrfqiYVWcdIKdBbPv1OEU93bJ8C1MF0iwkY4mWz/ADPaa5N7/C514rlzxqeavTVvQ94NELrNJkPGY2pVk5zd2/JdiR8jRai202mrW+r+TJNLDKOr3n2nXvd7lwfdxMM+ab5pPdmi5klpBbIhU2SqbIdfEpyutP3vO2jVOE4nSUW0XmX4L2mr0iuPN8kS6CnQndap7+TX3OGTYvajsPfHd2osZwUlZnyvWLUq3pJdGUd1klNxl0LOlUUkpLczkV2VzteDLE/RuG5n+Zjxt7+/3oqrI8stAACwPAAAAAABFxuW0qytUipdu5ruktTM5l0Nmryoy218MrKXhLc/kbAEHJwKMn247+K2f37yTTlW0+y9vDuM50RyidNSnUi4yelmrP8Af3Zo2wRsyqbNGbXws+wrhhY7UekU38zzZZK+zV95nMTP29eU5e5DSK4Pt8bX8jjVqDBv8O/OT9EiPiquymz8+lZK2TnN7vqXUY78q7tkQ8VGKlp4rkKbIind9p30pEaaLBx0Ro8uwkNlSdpNrwXZY5Tw+xLai3Hl2dnaR8lrb4+K+v77CzqxvF+Z401jrHZroUtjlGxpssMJiNuClx3PvRhc5q3rtvmvU12Vz60o81fy0fqjJ53hvxHwabNFl5UsvDotfXfX3rRf2dOHxUbpLyI2Lxiurdazvo9CFjMarJLTfpwOFWNiJWVytjuy+VcYrVHD27bLDCTKulS14lxhaAtS0PHvLbLK2zOL7V5PRmoRlcNSXaaCjjU9+hBTUXuU+ZHWWqJNDSp5FoVlCN535tFmbH8Oa9lZ4cxUXdUAAac4AAAAAz/SDpFUw81CMIu8VK8m3xa3LuI+RkQx4c9nQ61VStlyx6mgB57ielmKl/Oof0xivm9SoxuY1qianUnLTjOXoVEuO1foi38PqWEeGT/VJL4nrJEzSN6M+4idFcZ7XCUpt3ezZ+D+1izrU9qLjzTRa3Lt8eSj+qPqiv07OzR9zMI6s0rJu3YRa9Sb0d34FviKTh1eRXVT80imtmaeqSe6RBjF33PyJFOLB20z1JHeT2LDLG1OL4foXykmigw7LTDy0Irm4dCoyY6vUlYH+LH+mX0KzpPg7S21ul68S4yyN5SnwXVXq36EnHYNVYOD8HyZruG4EreGKPe22vT4kKN3ZXJ/yeaVZdbw+rPqkT8ywEqcnFq373lapPV307yjsqaej6mng1Nao7YsktdaX9UvUhxrdvqd0Khz5dBKLJsalkScPVelyvv6oucowDnJPgc1S5y0S1ZDv5YR1Zf5bB2TfIrp5zVePVFNez91qy1aipN338beBe04KKsYnKcVGWLjUbttVKstXbRqT9EjWTrlgY9VUXpJy1enxXoU+PBW9pNrojcgj0cxoz0jUhJ8lOLfkSDSxnGe8XqVzi47NAAHo+Aqc7yCOJcG5bGymtI3un46cfMtgcrqYXQ5LFqj3XZKuXNF7lBR6F4de85z75WXyRPodH8LDdSh4ra/zXLAHGvCx6/Zgv4Oksi2fWTOMIJKySS5JJI5AEvocCnzvLtpOcfFfUy9WFj0Azue5Wo9eK0e9cmZPjHDeXXIr6d6+Za4WVo+SX7GaZ2U2fKtOx8pszT6F51RYYZFlGLskt8mkiJl1PaehdYOn+JHsUn6L6nGmnt74VdzaRU5FnKyww9BQiorgvPmzsB1168YRlObUYxTbb0SS3tn6pGMa4qK2SXwRS7yZ1Y7L4VY2mu58V4nlvSevRwlTZ9tCrG70g3KUeNpxW7vuXuK6WrGpxp3jSU5prVOSilba7HdOxls3yuN7rc76cjL5+Tj3z05On6un3+5o8Gi2qO8v26nRR6RUJbqkfNL1LfK8Qq01Cm/aSf8ses7c7Izcckg3uXkavopkVpqUeo43e0laztokynsjTHdalhKcowbloajLejU29qp1ezezSUMPGCtFWRR/wC91KFRUqvVbjF7S3K/CS8C9pVoySlFqSe5p3RqeFww+Xmo3fn7X37jMZUr207Ft3eBCz6vsYaq09l7Oyn2y6unmeW4zPMPCpCkl7artKMYxWkW1brT/l9T1DpBl8q1Fwjv2ouzdr24XPOsxySVOqnKGxKNmrJeem8r+M69spTT5UtvDXfvLHhvL2binvr8Czyba2ouSTtw0100XmegUG9mN99kYPo3gKkqsZNuVnfXcvBbjfQjZJckeOAVy7Wya6aaeWpw4pJOaRyABrSoAAAAAAAAAB0Y6ntU5Lsb8tTvPkldW5nK6HaVyh4po+xejTPP8bPVpabyHTLjOMPKnKSabty5cCm/2l30Xm0j8zdcotxl1RrqZKUE0aDJJ2k76XX1Rd4T+Ku2/p+hm8qbk7Sajo9d/rY0eVpbb12rR3rctx04fFvLqS/2Xw3KnMWjb8i0MB0tx1XH4iGXYd2htfizW60fe8I/N27DQdKc5dOPsabtUmm3L/pw4z73uR86I5EqFN1GrVKiW/fGH8se/i+19hu7re3u/wAeHRbyfy+/qRqYKmvt5df0r5mYzDA0sPXnSpR2adKlTil/hTcm+Lbu2yndR1FJy4K67rq5cdI6n42Kf5lHy0KPD1LKT/K15tIyeQ9bZNeL9TRUbVx18F6HKnE1uRVLRpLntp9+r+hlqbTL3KatvZrlUfzj+rIMmfMmPNXp99GaWOS0MRSlGpBO05pSWklrwkUVfLMZgG50ZOrR4re0vzR+q+Rqcqf8Rcp380n9Sea3Cw68jErl0kls112bRnllTqk4vePg+n9FHk3SyjXSUvw58m9H3P7kPpbQvOEvyteTv9TvznohTqt1KX4NTsXVl/UuHeigviIS9jXTWym431W9X2ZctCNnzyI0um9a+El8/v6kzGhTKztaXp4xfX9jWdHcOo0U+L1bLQiZVC1GHcSy64dDlxa15eu5UXy5rJPzAAJxyAAAAAAAAAABwrzcYykldpNpc7LcfJNRTbPqWuxQdLKOkZK6vdPt5cDE5phqcJ0mnNuVaFN/iTs04Tk7JPTWFvEu826X7exSq0nD8RdeL2o8k2t6XmUvSCFvYv4cXQv/AInKn/8AQwWbKFmU51P8svXT6mkxozrq5ZbNfX6FzlmHW11ddL2dm++/HyLyhmUaEZTd3okkk9XwRRZbJRqRfaX1PCSnLY4X5WVt/wC+4qqZ2VXxlXvLXb99jxl6c35+hBybK51qrq1dU5bUr8be7T7t39przhRoqMVFaJHzE1NmEpcoyfkrn6Hg43+LV+feT3k/Mpr7nfPy7keZZnV2vbS+KrL1v9CqcbLvfp+0drrvZlf+Ztrwlb7nU53aXL6/tGLbeurNZsloScMi8yqk5bSjvWzJd6f6lNhol9kelVdqa+v0Idj3PFz0rbNLkVWTc9pWl1b8Nytf5FuV+D0qd8fRssDa8CnriJeDf1+ZlL3rPUHCrRjJWklJcmkzmC6aTWjOCegSAB9AAAAAAAAAAAAAAABQ510eU37SCW0ndx017V9jLZ9lFSpTqQSak0pQbT0lFqcH/dFHo4KPI4NXZZ2lb5X7tUT6s6cI8r3RgsHgq0oxn7KcbpO2y9HxRqcsw8+rKS2bJ7974bi0Bzp4DTC2NspNuL1Xduj5fmStWmgIecTtQqf0Neen1JhX58/wJdtvUt8uXLRN+T9CNStbI+9HlFab917k34cz5HeWONwMb3WhGhg3zMFzao1zJGFLrK5WqQf5l9iqw2HaLbB0dU78UQrTza1yaM1lD34vvRYlTh6t2n2otjWfhyzmqsiu5/L+jK3LRgAGnOAAAAAAAAAAAAAAAAAAAAAAAAAK/PF+BLvXqWBGzKntUpr8rflr9CLmR5sexL/V+h0qek4vzPPsRHU6YxJleJ1Kmfnalsa9PY+00WGGIUY2JFKskcbFscrFqtjQ4F7u9F4UWUTUml2pl6ar8Mwaqsl4v0X9mbytp6AAGqIoAAAAAAAAAAAAAAAAAAAAAAAAIeb1NmhUf5WvPT6kwqOlFW1Br4pJfX6ETOnyY85eTO1Eea2K8yr6KYOFT2kqkVKzilfXm39DRxwFJboQ/tRV9E6VqMnzm/kkXhE4XRX/AIsG4rV+XmyRm2Sd0tHsdLwdP4I/2xOuWV0X/wAuPkkSgWDoqfWK/hERTkujZksBU9ljp090dqyWu5q69TWmQzxbGNU+ag/9P+k1sJXSfNJlNwpqu++ldz1XxX0JuatVCfijkAC/K8AAAAAAAAAAAAAAAAAAAAAAAAGd6W1NKce2T9F9zRGT6TVNquo/DGK89fqU3G7OTEa8Wl8/kTsCOtyfgXfR+nahHtcn87fQsSNlkLUaa/Kvnr9SSTsGPLjVr/yvQjXPmsk/MAAlnIy/S+nadKfZJeTT+rL3Kq21Rg+yxW9LqV6MZfDNfNNfY59F696bjyZmovseLNf7L5J+qLOa58OL8GXQANKVgAAAAAAAAAAAAAAAAAAAAAAAAMTj6u3iJv8AM15aL0NhjMRsU5z5Rb8eHzsYfBO9Rd5lfxFbtCteb+S+ZbcOhtKZu6MbRiuSS+RzANRGPLFRXcVL3AAPQK/P6W1h6nYk/JplH0VxNp7PNGjzP+DV/wC3P/KzDZZiHCpF9pk+NS7HJruXdp8GXGHDtMecD0IHClUUkmuJzNVCcZxUo9GU7WgAB6AAAAAAAAAAAAAAAAAAAAZS5nmz1hB9jkvRETKy68aHPNnWuqVj0RC6RZopS9im1FatpXvL4e5epWZfhJbba3JN3tY7HR2mibhMPP3Iq999ty739D89yMi3Nvei1b9C9XLTVyR+/M09OV4p80mcjooUpJJN8Nx3WP0eqUnFcy3M/JJPY+ny4OFSipKzOjb7kfEQ87qf8PUs1fZ59qv8rmIpSipeWjvvNZj+jykm4Np8m7oyGKwk6UtmppbdL6S+5luNY1lrViXRaF1w+yEYuDfU1mS5nJt7drStbhbtL4wWBxNtHo0anKszUkoNq/DXf2HPgvEVX/x7Ht3P5HDNxnF80UWgANeVYAAAAAAAAAAAAAAAAABUdIMRUjDqqWzfrOKbbXgnoZzC42E5bG1v7E33WWpugUmdwhZc+eU2ibVldnDl5SmwWUvfLqr/ANn9kW1KjGKtFJLsOYJmHw+jEjpWt/HvI9lsrHuAATzkAAACLjsvhVjsyXiSgeZRUloz6m09UY/EdE68f4fs5x4KUpQaXJOz8iwybJ68H+LsRj8MJym33txVjQArJcIxZT53HckvLtceVvYAAtSKAAAAAAAAAAAAAAAAAAAAAAAAAAAAAAAAAAAAAAAAAAf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6" name="Picture 20" descr="Figure with lit lightbulb" title="Figure with lit lightbu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913995" cy="1066800"/>
          </a:xfrm>
          <a:prstGeom prst="rect">
            <a:avLst/>
          </a:prstGeom>
          <a:noFill/>
        </p:spPr>
      </p:pic>
      <p:sp>
        <p:nvSpPr>
          <p:cNvPr id="4118" name="AutoShape 22" descr="data:image/jpeg;base64,/9j/4AAQSkZJRgABAQAAAQABAAD/2wCEAAkGBhEPERQUDxQWFRUVFBYWEhgQFxIVFRcRFRQXGBQWFBUZHCceGBklGRcVHy8gIycpLCwsGB4xNTAqNSYrLCoBCQoKDgwOFw8PGi0iHiQuLDUvNTU1NTUsLCkuLjUqKSkpKSwvNC8sLywpKSksMjEpLyw1KiksLCwpNSkuLCk1Kf/AABEIAMEBBQMBIgACEQEDEQH/xAAcAAEAAgIDAQAAAAAAAAAAAAAABgcFCAEDBAL/xABOEAABAwIDBAUFCQ4EBgMAAAABAAIDBBEFEiEGBzFBEyJRYXEIFDKBkRcjQlJygqGxshUkNFNUYnOSk6Kjs8HSM0PC0RY1Y3TD4SVk8P/EABsBAQACAwEBAAAAAAAAAAAAAAADBgEEBQcC/8QAMREBAAIBAgMECAYDAAAAAAAAAAECAwQREjFhBUFxsRMhIjNiodHhJDRRcoHBBhUy/9oADAMBAAIRAxEAPwC8UREBERARF1z1DY2l0jg1rQS5ziA0NHEknQBB2LqqapkTS+RzWNHFzyGtHiToFTm2nlCMjLosLYJCLgzSg5L9sbOLvE2HcVTOO7T1de/PVzvlN7gPPVHyWDqt9QQbSzb0cIZe9bDp8Vxd7MoN110+9fB5DZtbEPl52D2uaAtSkQbhQbwMLkcGsraYk8B00Y+srPRyBwBaQQeBBuCO4rR9ZvZvbOtw1+akmcwfCZ6UbvlRnqnx4oNx0VU7Ab9IK0iGvDaeY2DXgnoXnsuf8N3cSQe3krVBQcoiICIiAiIgIiICIiAiIgIiICIiAiIgIiICIiAiIg6auqZCx0krg1jGlz3ONg1rRcknsstZN6O9SXFZDFASyka7qt1BlI4Pk7uYby8VI9+28YyyOw+mdaOMjzpw+HINRH8lp49rvDWm0BerDMMlqpWxU7HSSPNmtYLkn+g53OgX3g+DzVkzIKZhfJIbNaPpJPAADUk8Atn92u7OHB4rm0lS8DpZLaAcejjvwZfnxNrnkAER2G3ARxZZcUcJXaEQxk9G0/8AUdxee4WHipbtpukocTaDl6CZrQ2OSEAANb6LXx+i5o4ciORU3RBq3tHuTxSjzOZGKiMfCpjmdbviNn+wFQN8ZaSHAgg2IOhB7COS3gUc2p3f0GJtPnULS+2krLMlHZZ44+BuO5BqArD3f75KrDC2KcuqKbhkcevGP+k88vzTp2WXs2w3D1tHmkoz51ELmzRaZo74/h/N17lWUkZaSHAgg2IIsQRxBHIoNy9m9pqbEYBNSPD2HQjg5jubXt4td/8AhcLKrUjdvtw/CKxslyYXkMqGdsd/SA+M3iPWOa2ypqhsjGvjcHNe0Oa5uoLXC4IPYQg7UREBERAREQEREBERAREQEREBERAREQEREBYPbTadmGUctS+3UbaNp+HK7RjfWePcCs4tefKE2rM1UyjYepTjPJbnO8XAPyWEfruQVPUTuke57zdznFzieJc43JPrK60Ul3dbN/dHEaeBwuwvzy/oo+s8Hxtl+cEF27jtgvMaXzqdvv8AUNBbcax051a3uLtHH5o5K0Fw0W4LlAREQEREBQXeHuopsWaXttDUgdWVo0dbg2Zo9Id/Ed/BTpEGl2P4DNQVElPUtyyRmxtqCCLtc082kEEFXd5Pm2T545KGYg9A0PgJ9Loi6zmHtDXEW+VbkF5/KN2ZBZBWsbq09DMR8V13RE+BzD5wVTbDbRnDq+CoHoseBIO2J3VkH6pJ8QEG4iLhrri458FygIiICIiAih+3+1MuHvoCwhsU1YyKoJaD724HQE8OZv3KYICIiAiIgIiICIiAiIgIiIOuomDGuc42DQXOP5oFz9C0vxzFHVdTNO/0pZHyH5ziQPULD1LbXb6q6LDK13ZTTAeLmFo+krTxAV4eTbgmtVVOHxYIz+/J/wCNUetj90O0WHUWEwsmqqeORxkkka+WNrg50htmaTe+UNQRHervYxCHEJaekkMEcDg3qhpc92UEucXA6a6AaWVo7rNsJcVoBNO0NkbI6J5ZcNcWBpzAcrhw07QVFdsf+F8Rk6apqoxIAA59PI4Oe0cA4BpDtNL2vbmsngm8vZ7D4WwUtQGRsvYCOpdqTckuLLkk80FjooN7tmC/lX8Ko/sT3a8F/Kv4VR/YgnKKDe7Zgv5V/CqP7E92zBfyr+FUf2IJyvmSQNBc4gAAkk8ABqSVB/dtwX8qP7Ko/sXXLvpwN7S11RdpBDgYZyCCLEEZOFkGExreXh2OU9XQQ9IJHwyGB0rAGSSRNMjctiSNWX6wHt0WuyvnZqp2TpZ3zwTkPIcG9P0+VjXgtd0YLPiki5ubFUTM0BxDTcAkA9ovoUG3O7bFTVYXRyniYWsd3ujvGT7W3UmVcbgq7pMIa38VNKz2kSf+RWOgwO3eNvocPqaiK2eOIlmYXAeSGtJHPUr0bLYk6oo6aSZzTLJTxSPy2HWewEkN5C5WC3wn/wCFrPkM/nRqo8F2Iq/uUcYimkbVRHPCAdPNIRkIt4NJA4FrbWN0GxdRUNja58jg1rQXOc42AaBcknkAFXmF78aKqrWU0UcuSR4jjmOUNdI7RvU9INJ0v3i4Cx23u1prdmfOY9DOImSZfgu6UNlb4ZmkeBXm2z3e0LMGbVQMbDPT00MjJoiWl5a1npW9Im+juN7aoMTvYxPGKmjcaugZT08UzHh4mbI8OuWMtZ2oObjl5q2NiKmslo45K90LpJAHt83Dg3onta5mbN8LU3tooftDWyYhsq6Wb/EdSxyPNuLo5Gkut35b+tSndrVdLhNE7/68bf1Bk/0oJMi4uuUBERAREQEREBERAREQQvfHMWYLWEc2sb6nTMB+grVFbQb+H2waXvkhB/aA/wBFq+gK+sE8nmklp4ZJp52vfFG+RreisHOYC4C7b6E2VDMbcgDidB61u5TMysaDyaB7BZBWkfk8YWLXfUu8ZIxf2Rr1t3C4OP8ALlPjM/8AorFRBXfuDYP+Ll/bSLn3B8H/ABUn7aT/AHVhogrz3BsH/FSftpFx7g2D/i5f20isREFde4Lg/wCLl/bPXHuCYP8AEl/avVjIgpfbzc5hNDQz1LTMwxxksHSAtdKerGDmaTq4jgVQqt7fzt+KmUUNO68cL7zuHB040DB3Mub/AJx7lUKDYXyb5yaKpZybUAj50Tb/AGQrdJVF+TVW9ati7RDIPUXtP1tVo7xZHNwquLCQfNpdRxtlN/ougyePYHDX08lPUAmOQAOymx0IcCD2ggFfLcDjjpPNYRljEJhYDc2bkLRc81Gdi9s6GHDaFs9XCx/m0QLZZWB9w0A3BN+I5qa9M24Fxc6gXFyO4c0EA2J3evZgzsPxIDrukuI3B2VrnAsc13C4cMw9SjWE7qpa6FkYxd8+HNcQ1kYdqI3WyauLRYjTiBxAVtw10dTE408jJB1mZonNe0PAsRcG1weSgG4Oqvhjoj6UFRKxwPEE2f8A6j7EFg0uHRRwtgYwdExgjDCLt6MNyhpB4i3avLjFJIyjmjoQ1kgge2nDQGtbJkPRhoGg1soLubxZjaWvkqpA17a6Z1Q+V1gLtZYkuNgNCPUpJslt9Hik9SymjcYIC1rag+hK8+k1oIBFvXca6XFwhW4DCq2Dz01jJ2Bzo8vTh7c0g6TpCA7UnVt3K31jNn9oYa+HpqcktzOYQ4Wc17HFrmuHI/0IWIr95mHwRVMskhtSzGCVuU5zNrZrGn0r2drw6p7EEqUc2s2/ocKy+dy2c8XYxjS95HC+UcBfmbLt2Q22pMWiMlI4nKbSMeMr2E6jM250I4EEg2PYVSW2mPmnxTFpXn76a2KGhuLljXlmZ8YPBwjvYjm8nmgvfZzaSnxGBs9I/OwkjgQQ4cWuadQRp7Qsoqj3H1UtLNW4dVttOx4qCb3LukawPuedrxn5xVuICIiAiIgIiIK639f8nk/Sw/bWsS2R8oifLhbBf0qqMeIDJD/QLW5B9RvLSCOIII8RwW1u7bePDjEPxKiMDp4/HTOztYT6xwPInVakg6R7GD4Tmt9pAUtqcHrMLn85w9zwG3IdHq5oPFr2/Cb6iO1S1w3vWbVjeIQX1GPHetLTtM8m16Ko9gN+8VUWw4llhlOjZRpC8/n3/wAM/u+HBW0yQOALSCDqCNQR2gqJO+kREBEXjxXGIKSJ0tTI2KNvF0hsPAdp7hqg9iqnezveZRNdS0Dw6pOkj22LYBz14GTu+Dz1sFEtut+c9Zmp8La6ON3V6Sx6d455AP8ADB9bvBROh2EPQSSVF+kLHFjR8F1rguPM93epsWC+XfhhrZ9Vi08R6SeaGveSSSbk6knUkniSVwiKFsrN8n3EhFihjP8AnQSMHymlsn1McrX283dS15nkFdUsY6EgU8brROexhygi/AniLG9zrwtRG6eqEWMUTjzlyeuRjmD6XBbaoKE2FwvDosBmr3U0clTB0oLpgZB0wI6LqO6oHXj5Lk7CUxwZ+K4jNPJVSRdMx4kLcr3m0LG6cyWX8dLWUswLddMykxWkncxsVXM59MYyTlFyWOcLaaiMEfmnuWBoN3uNVzaeixQsioaUgHonNLpms0YOqSTZugJDbA3sSg8O4irmoqw0s9w2rpm1MIPaNWkeLM36oWc2FE1PiOO0tKWCQuM1P0t8ge4uLc1vg++M9imuJ7AxTV9HWMeYnUjSwMY0WfHYhjL/AAQMzu3Qr6pdh2RYrNiLZHXlgETo7C1xkGfNfsjbpbjfVBrtTU5hrqhuMQVE7WSmSqZSPAZ0rjfO8NGUtOY2sW8ePJXJszvgwgvp6SjikjEjxExgiaxrC70S6zje7rC4ueZXRsSb7SYvobZGA37fe/r1VknCoC8SGKPO30X5GZx4OtcIK63OTZKjF6c/5de9wHYHue3T9QKE/wDDXnm1M9O/WFtQamZp9FwawP1HO7nhvg4q96HBKeCSWSGJjHzuDpnNFi9wvYuPrPtPavPTbLUsdZJWMjtUSsDJH3dq0Zfg3sD1W3I+KEFdspm4btUxsAyR11O50jW6N6QB5JtwHWiv853ap5iewtBU1LKqeBr5o7ZXEuscvolzQcriOVwV6azZimmqoauRl54GubE67hYPBBu29jxNr9pWL2m3mYbhznMqZx0rQCY4w58mouBYCwJBHEjiginDa7qc6H323ydL+xn0K1FV26qgnrayqxipYYxUDo6Vh49AC3reFmMAPOzjwsrRQEREBERAREQVD5SJ+8qb/uT/ACnrXtXp5Stf1aOEc3SyH5oa1v2nKi0HuwL8Jg/Ss+0FbNXiLITGHmxkeGMsPhH6gqkwZ9qiEnlKz7QU528kyGlcOLZr+zKV2NDknHgyWjumFd7Uwxm1OKk98T9Xox3YqKou6P3uTuHUJ/ObyPeFicPq8awn8GllDB8GM9LF64jcD2Kcouhm7PxZZ35S5Gm7Xz4I4Z9qOv1Yij8onEY7CeCB9uOkkbj+8QPYvdL5Sk59CjjHypXu+poXe+Jp4gHxAK+RSsHBjR4Nb/stL/Uzv/18vu6cf5BG3rx/P7MHV78MaqdKdrI/0EJefa/N9SwU2DYniTw+uleRyNQ8uIHPJHfTw0U9CKanZWOJ9qd2vl7ey2jbHWI+bG4Ls/DSNtGLuPpPd6R/2HcFkXC4XKFdOtK0rw1jaHCvkvktx3neVJSCxPifrXwuyoZle4HiHEHxBXo+5Unm/nFve+l6IHXWTJnIHgLe0KmTzelRyTPcrss2vxJpe8tFMG1FmjV7mSNytvfQXIJ48FtGtdvJwA+6FR2+an+dFf8AotiVhkVf7zNoZqOqwro5THFJV5aixs1zLxiz+6znfXyWe2w2bqK5rG09bLRhpdn6AAl4NrAuuCLWPA81T+9TdkaCjbUyVlRVOEzGuFQ64DHh1yLkkG4aOPNBdlLtZRTT9BFUwvmsTkje1zrDjwPIclllXx2dw3A6GauoqdokZTl8b5C97iXtGUZnE2BJANraKCxbO4r9z24zHXTOqbGofESejNOCdA29jZozFtrW0HDUL3bA0OLg0BzrZiALm3C54my7FhdjdpG4lRQ1LRl6RvWb8WRpLXgd2YG3dZZpAREQFjp9nKSSQyyU8LpDa73xRuf1eHWIvosiiDgC3BcoiAiIgIiICIiCI7b7s6TGHxPqTI10VwDE5ozMJuWuuDz5ix1KpbfnsxS0FVA2jiETXwlzw3NlLhIRfUnW39FsuvFiGC09SWGohjlMbs0ZlY15a7tbcacvYg1c242RZhc9FGwuLpKaGabOQbTOcQ8NsBZosshvHHvUTuyU/S3/ANKQeUewCspHDiYHC/hLp9ZUe3iH73iv+M/0FdHTT+HzR4ORrI/F6ef3eSWxuuAe0A/QvpdVKeoz5LfqC7VZY5QpNvVMiIiy+RERAREQQDZ7ZNmIYwaSR7o2vfMczACRla540PhZbNUmytLHSxUpiZJDE1rWtma19y0aOIItm4m/eVr9sPJ0W0sV9c0sg/aQut9YWzCpmWNslo6y9J088WKk9I8kL2H3W02DzzTQPkeZRlaJMtmR5s2UWGuobqewKaIhUaYUV3n7OyYhhk8EADpTkdGCQLuY9rrXOgJAI17ViIN5E1HXeaY1FHAJCTS1EJd0D23sA8u9E8ATyPEAEFSXbHaqPDKR9TI0vDSwBrSAXF7w3qnwJPqQdOF4A6bCo6Svb1nUrIZw0jQ5A02I0zCwN+0Kvxuxx2KF1DBXxeZOzN67SJBE4nMy2QkA3OgfbwVqYpjcFJEZqmRsUYtd0hsLngBzJ7hqvPs/tXR4i1zqKZsoYQH5bgtJ4Xa4AgHWxtrYoOdltno8OpIaaIktiba5sC5xJc5xHK7iTZZVRXazbpuG1NHFNETFVPdGZs1hG+7Q0FttQS7XUWFzrZN5U9bFh8kuHSZJYbSu6rXZoWXMjQHAjh1vm25oJUiwexW0jcSoYaloAMjeuB8GVpLXgd2YG3dZZxAREQEREBERAREQEREBERBQnlJwkVFG/kYpAPFr2k/aCjW8Cz6SJ44Z2keDmFS/yl2H7xPL74Hr96Khu17s2HQkdsR/hlb+l91ljpDla73+nn4p8kpw1+aGM9sbD+6F6F4sDN6aH9Ez7IXtVlxzvWJ6KTljbJaOsiIi+0YiIgIiIIps+/JtJTl3OoYB86Ow+krZ0LVisk6HHKWQa+/Uzv32j+i2nVP1MbZrx1l6Lop4tPjn4Y8hERQNph9qdlabE4HQVTMzTq0jR7H8nsdyP18DoqC24pqzCnU2H183T0InZPEW2MvQsOVzCCbiwcbNOl+B5LZVVQyMYhtU/MA6OhpctiAW53N7DzvM79VB5t7dRFUVeDdOfvKWQveXXawhxitnvwGU8+Ac5Y/bfZmLZ6ppK7C3PZ0lQI5IQ4lj43dYtaOOUgEWJNrtItZWztPspTYnAYKtmZl7tINnMeBYOY7kdT3dqhuC7jKKmqI5XzTzticHRRzObka4EEE2GoBANtBprdBmt6eyZxPDpY4xeVlpYO0yMv1R3uaXN8SFgtmt6tJNhRfWytZPFEY6iOQ2kfIGloLWHV2fuGhJB4KzLKKYlutwqpqPOJqZrpCczrF7Wvd2vYCGuPbprzugwe4OjfHhDS8ECSaV7L/E6rQR3Xa5ejfNQYjLRM+5plu2UGZtOXNkdHlNrZdXAOtcD+inkUTWNDWANaAA0NAAAGgAA4BfaCJbrKesZhsIxAyGYl5tOSZGsLjka8nW9tbHUXtyUtREBERAREQEREBERAREQU75SUBNLSP5Cd7fW6O4+wVXmNOzYTERyEX0dVWX5R/4BT/90P5MirpzQ7B/CK/rEi39HG8ZY+GXJ7Rnhtgt8cMzsu+9JB+jA9hIWUWA2GfejZ3OeP3is+rFp53xUnpCn6yvDqMkdZ8xERTNYREQEREEGx3/AJvTfLp/5oW1a1S2leI8Up3u0AdA4+DZNfqW1oVR1fvr+L0Ls/8ALY/CBERazdcFVbuWjdPPitY5pHT1Za3MCDlY57iPVnaPUrTXDWgcBbw7TxQcoiICIiAiIgIiICIiAiIgIiICIiAiIgrTygqbPhN/iVETvaHs/wBSqShffBn9zXj+J/7V2b6sPlnwidsLHPcHROIYCTlbIC42GpsNVVEmzs9NgAkmjczOJLh4IIBkaWEg6i4va/YtzSXitrb99Zc7tDHN6UmO61Z+e39vnYP8Db8t/wBpSFR7YP8AA2/Lf9akNlY9L7mnhCm678zk8Z8xF72YDVG1oJNeHUcszRbval9jIWRgjgSXO9YGn0rN9RipHtWh849HnyTtWkouikEuwtYHWDGuHxg5tvpsfoWPq9n6mE2fC/xaC4e1tws11GK3K0MX0menrtSY/hj0XLmkGxFiOIOhB716sLoDUTMjb8JwBtyb8I+oXUtrRWJmUFaza0VjnKtd4YLaiF/LJ9l5J+sLa2mmD2NcODmhw8CLhVHvk3cVFTHRjDYM4iMrZA1zA73zo8rjmIvq03PJWjgFG+Glp45PTjgiY+xuM7I2tdY89QVUNRkjLkteO96JpMM4cNcducQ96IigbIiIgIiICIiAiIgIiICIiAiIgIiICIiAiIgKObxaPpsLrW2v97SOHixpePpapGvieFr2ua8Xa4FrgeBaRYg+pBUG4LDqapoJOlja98dQ4HNc9RzGObpw45laNJs/TQuzRxMa7kbXI8L8PUvDsjsRSYSyRlG1wEj8z87i46CzQD2AX9qz6k9JfbbedkXoce/Fwxv4OLJZcoo0riyWXKIMLi2yNNUuzvaWu5ujNifEcCu7CNnIKS/RN6x4ucbut2X5DwWURSzmyTXgm07NeNNhi/pIrHF+oiIomwIiICIiAiIgIiICIiAiIgIiICIiAiIgIiICIiAiIgIiICIiAiIgIiIOHcFyiICIiAiIgIiICIiAiIgIiICIiAiIgIiIP//Z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20" name="Picture 24" descr="cartoon girl with quote &quot;not talking to you&quot;" title="cartoon girl with quote &quot;not talking to you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971800"/>
            <a:ext cx="1334813" cy="990600"/>
          </a:xfrm>
          <a:prstGeom prst="rect">
            <a:avLst/>
          </a:prstGeom>
          <a:noFill/>
        </p:spPr>
      </p:pic>
      <p:pic>
        <p:nvPicPr>
          <p:cNvPr id="4122" name="Picture 26" descr="Idea funnel graphic" title="Idea funnel graph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209800"/>
            <a:ext cx="1828800" cy="1370691"/>
          </a:xfrm>
          <a:prstGeom prst="rect">
            <a:avLst/>
          </a:prstGeom>
          <a:noFill/>
        </p:spPr>
      </p:pic>
      <p:pic>
        <p:nvPicPr>
          <p:cNvPr id="4126" name="Picture 30" descr="Bicylce blueprint graphic" title="Bicylce blueprint graph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200400"/>
            <a:ext cx="1205645" cy="1066800"/>
          </a:xfrm>
          <a:prstGeom prst="rect">
            <a:avLst/>
          </a:prstGeom>
          <a:noFill/>
        </p:spPr>
      </p:pic>
      <p:pic>
        <p:nvPicPr>
          <p:cNvPr id="4128" name="Picture 32" descr="Patented Graphic" title="Patented Graph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124200"/>
            <a:ext cx="1284242" cy="838200"/>
          </a:xfrm>
          <a:prstGeom prst="rect">
            <a:avLst/>
          </a:prstGeom>
          <a:noFill/>
        </p:spPr>
      </p:pic>
      <p:pic>
        <p:nvPicPr>
          <p:cNvPr id="4130" name="Picture 34" descr="http://i360institute.com/wp-content/uploads/2011/10/commercialize-banner1.jpg" title="Commercialize Graphi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3733800"/>
            <a:ext cx="240330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3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SU Alumni">
      <a:dk1>
        <a:sysClr val="windowText" lastClr="000000"/>
      </a:dk1>
      <a:lt1>
        <a:sysClr val="window" lastClr="FFFFFF"/>
      </a:lt1>
      <a:dk2>
        <a:srgbClr val="18453B"/>
      </a:dk2>
      <a:lt2>
        <a:srgbClr val="E8D9B5"/>
      </a:lt2>
      <a:accent1>
        <a:srgbClr val="00723F"/>
      </a:accent1>
      <a:accent2>
        <a:srgbClr val="7C1746"/>
      </a:accent2>
      <a:accent3>
        <a:srgbClr val="5CA038"/>
      </a:accent3>
      <a:accent4>
        <a:srgbClr val="DC661E"/>
      </a:accent4>
      <a:accent5>
        <a:srgbClr val="3F5657"/>
      </a:accent5>
      <a:accent6>
        <a:srgbClr val="E8B909"/>
      </a:accent6>
      <a:hlink>
        <a:srgbClr val="007DC5"/>
      </a:hlink>
      <a:folHlink>
        <a:srgbClr val="C4142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705</Words>
  <Application>Microsoft Office PowerPoint</Application>
  <PresentationFormat>On-screen Show (4:3)</PresentationFormat>
  <Paragraphs>150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Berlin Sans FB</vt:lpstr>
      <vt:lpstr>Calibri</vt:lpstr>
      <vt:lpstr>Gotham Bold</vt:lpstr>
      <vt:lpstr>Wingdings</vt:lpstr>
      <vt:lpstr>Office Theme</vt:lpstr>
      <vt:lpstr>2_Office Theme</vt:lpstr>
      <vt:lpstr>MSU’s place for connecting  to the private sector</vt:lpstr>
      <vt:lpstr>MSU Innovation Center</vt:lpstr>
      <vt:lpstr>Working with MSU Commercialization Offices</vt:lpstr>
      <vt:lpstr>Business-CONNECT:  The Front Door to MSU</vt:lpstr>
      <vt:lpstr>MSU has a large variety of industry partners – growing every year. </vt:lpstr>
      <vt:lpstr>How can you work with Business-CONNECT? </vt:lpstr>
      <vt:lpstr>Business-CONNECT also does “Business Development” </vt:lpstr>
      <vt:lpstr>What could be your first steps? </vt:lpstr>
      <vt:lpstr>Creating Impact: Commercializing University Technology </vt:lpstr>
      <vt:lpstr>Steps to Licensing</vt:lpstr>
      <vt:lpstr>Translational Research </vt:lpstr>
      <vt:lpstr>Funding and Commercialization </vt:lpstr>
      <vt:lpstr>Driving the innovation Economy</vt:lpstr>
      <vt:lpstr>Benefiting Society and the Economy</vt:lpstr>
      <vt:lpstr>Pipeline of Opportunities</vt:lpstr>
      <vt:lpstr>MSU’s place for connecting  to the private sector    - come visit any time</vt:lpstr>
      <vt:lpstr>Q &amp; A</vt:lpstr>
    </vt:vector>
  </TitlesOfParts>
  <Company>Michigan State University -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 Review Meeting</dc:title>
  <dc:creator>shawbr</dc:creator>
  <cp:lastModifiedBy>Habib, Nabiha Bilfaque</cp:lastModifiedBy>
  <cp:revision>241</cp:revision>
  <cp:lastPrinted>2018-08-23T13:37:01Z</cp:lastPrinted>
  <dcterms:created xsi:type="dcterms:W3CDTF">2012-12-05T19:12:32Z</dcterms:created>
  <dcterms:modified xsi:type="dcterms:W3CDTF">2018-11-06T19:13:04Z</dcterms:modified>
</cp:coreProperties>
</file>